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331" r:id="rId2"/>
    <p:sldId id="321" r:id="rId3"/>
    <p:sldId id="325" r:id="rId4"/>
    <p:sldId id="334" r:id="rId5"/>
    <p:sldId id="335" r:id="rId6"/>
    <p:sldId id="333" r:id="rId7"/>
    <p:sldId id="337" r:id="rId8"/>
    <p:sldId id="324" r:id="rId9"/>
  </p:sldIdLst>
  <p:sldSz cx="9144000" cy="6858000" type="screen4x3"/>
  <p:notesSz cx="6950075" cy="9236075"/>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8" autoAdjust="0"/>
    <p:restoredTop sz="83307" autoAdjust="0"/>
  </p:normalViewPr>
  <p:slideViewPr>
    <p:cSldViewPr>
      <p:cViewPr>
        <p:scale>
          <a:sx n="60" d="100"/>
          <a:sy n="60" d="100"/>
        </p:scale>
        <p:origin x="-74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87490" tIns="43745" rIns="87490" bIns="43745" rtlCol="0"/>
          <a:lstStyle>
            <a:lvl1pPr algn="l">
              <a:defRPr sz="1100"/>
            </a:lvl1pPr>
          </a:lstStyle>
          <a:p>
            <a:pPr>
              <a:defRPr/>
            </a:pPr>
            <a:endParaRPr lang="en-US" dirty="0"/>
          </a:p>
        </p:txBody>
      </p:sp>
      <p:sp>
        <p:nvSpPr>
          <p:cNvPr id="3" name="Date Placeholder 2"/>
          <p:cNvSpPr>
            <a:spLocks noGrp="1"/>
          </p:cNvSpPr>
          <p:nvPr>
            <p:ph type="dt" sz="quarter" idx="1"/>
          </p:nvPr>
        </p:nvSpPr>
        <p:spPr>
          <a:xfrm>
            <a:off x="3937000" y="0"/>
            <a:ext cx="3011488" cy="461963"/>
          </a:xfrm>
          <a:prstGeom prst="rect">
            <a:avLst/>
          </a:prstGeom>
        </p:spPr>
        <p:txBody>
          <a:bodyPr vert="horz" lIns="87490" tIns="43745" rIns="87490" bIns="43745" rtlCol="0"/>
          <a:lstStyle>
            <a:lvl1pPr algn="r">
              <a:defRPr sz="1100"/>
            </a:lvl1pPr>
          </a:lstStyle>
          <a:p>
            <a:pPr>
              <a:defRPr/>
            </a:pPr>
            <a:fld id="{D9C47E92-8008-4A0C-82B0-1F0AE4454D58}" type="datetimeFigureOut">
              <a:rPr lang="en-US"/>
              <a:pPr>
                <a:defRPr/>
              </a:pPr>
              <a:t>3/4/2014</a:t>
            </a:fld>
            <a:endParaRPr lang="en-US" dirty="0"/>
          </a:p>
        </p:txBody>
      </p:sp>
      <p:sp>
        <p:nvSpPr>
          <p:cNvPr id="4" name="Footer Placeholder 3"/>
          <p:cNvSpPr>
            <a:spLocks noGrp="1"/>
          </p:cNvSpPr>
          <p:nvPr>
            <p:ph type="ftr" sz="quarter" idx="2"/>
          </p:nvPr>
        </p:nvSpPr>
        <p:spPr>
          <a:xfrm>
            <a:off x="0" y="8774113"/>
            <a:ext cx="3011488" cy="460375"/>
          </a:xfrm>
          <a:prstGeom prst="rect">
            <a:avLst/>
          </a:prstGeom>
        </p:spPr>
        <p:txBody>
          <a:bodyPr vert="horz" lIns="87490" tIns="43745" rIns="87490" bIns="43745" rtlCol="0" anchor="b"/>
          <a:lstStyle>
            <a:lvl1pPr algn="l">
              <a:defRPr sz="1100"/>
            </a:lvl1pPr>
          </a:lstStyle>
          <a:p>
            <a:pPr>
              <a:defRPr/>
            </a:pPr>
            <a:endParaRPr lang="en-US" dirty="0"/>
          </a:p>
        </p:txBody>
      </p:sp>
      <p:sp>
        <p:nvSpPr>
          <p:cNvPr id="5" name="Slide Number Placeholder 4"/>
          <p:cNvSpPr>
            <a:spLocks noGrp="1"/>
          </p:cNvSpPr>
          <p:nvPr>
            <p:ph type="sldNum" sz="quarter" idx="3"/>
          </p:nvPr>
        </p:nvSpPr>
        <p:spPr>
          <a:xfrm>
            <a:off x="3937000" y="8774113"/>
            <a:ext cx="3011488" cy="460375"/>
          </a:xfrm>
          <a:prstGeom prst="rect">
            <a:avLst/>
          </a:prstGeom>
        </p:spPr>
        <p:txBody>
          <a:bodyPr vert="horz" lIns="87490" tIns="43745" rIns="87490" bIns="43745" rtlCol="0" anchor="b"/>
          <a:lstStyle>
            <a:lvl1pPr algn="r">
              <a:defRPr sz="1100"/>
            </a:lvl1pPr>
          </a:lstStyle>
          <a:p>
            <a:pPr>
              <a:defRPr/>
            </a:pPr>
            <a:fld id="{BC3B3F20-9DD6-4B42-98FE-53CE8A9DFE98}" type="slidenum">
              <a:rPr lang="en-US"/>
              <a:pPr>
                <a:defRPr/>
              </a:pPr>
              <a:t>‹#›</a:t>
            </a:fld>
            <a:endParaRPr lang="en-US" dirty="0"/>
          </a:p>
        </p:txBody>
      </p:sp>
    </p:spTree>
    <p:extLst>
      <p:ext uri="{BB962C8B-B14F-4D97-AF65-F5344CB8AC3E}">
        <p14:creationId xmlns:p14="http://schemas.microsoft.com/office/powerpoint/2010/main" xmlns="" val="2483051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pPr>
              <a:defRPr/>
            </a:pPr>
            <a:fld id="{F977F297-878B-493F-9037-BA92FC5CCFB3}" type="datetimeFigureOut">
              <a:rPr lang="en-US"/>
              <a:pPr>
                <a:defRPr/>
              </a:pPr>
              <a:t>3/4/2014</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pPr>
              <a:defRPr/>
            </a:pPr>
            <a:fld id="{27632A57-A7E0-4BD0-8885-C018A0E8C983}" type="slidenum">
              <a:rPr lang="en-US"/>
              <a:pPr>
                <a:defRPr/>
              </a:pPr>
              <a:t>‹#›</a:t>
            </a:fld>
            <a:endParaRPr lang="en-US" dirty="0"/>
          </a:p>
        </p:txBody>
      </p:sp>
    </p:spTree>
    <p:extLst>
      <p:ext uri="{BB962C8B-B14F-4D97-AF65-F5344CB8AC3E}">
        <p14:creationId xmlns:p14="http://schemas.microsoft.com/office/powerpoint/2010/main" xmlns="" val="28966057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a:buFontTx/>
              <a:buChar char="-"/>
            </a:pPr>
            <a:r>
              <a:rPr lang="en-US" dirty="0" smtClean="0"/>
              <a:t>My name is Darrin Grenfell</a:t>
            </a:r>
            <a:r>
              <a:rPr lang="en-US" baseline="0" dirty="0" smtClean="0"/>
              <a:t> – etc.</a:t>
            </a:r>
          </a:p>
          <a:p>
            <a:pPr marL="171450" indent="-171450">
              <a:buFontTx/>
              <a:buChar char="-"/>
            </a:pPr>
            <a:r>
              <a:rPr lang="en-US" baseline="0" dirty="0" smtClean="0"/>
              <a:t>Some of you may have met me when I came to the Districts to present the Stewardship Agreement.</a:t>
            </a:r>
          </a:p>
          <a:p>
            <a:pPr marL="171450" indent="-171450">
              <a:buFontTx/>
              <a:buChar char="-"/>
            </a:pPr>
            <a:r>
              <a:rPr lang="en-US" baseline="0" dirty="0" smtClean="0"/>
              <a:t>The SA is an agreement between FHWA and KYTC which delegates to KTYC many roles, responsibility and authority to carry out much of the Federal Aid Program.</a:t>
            </a:r>
          </a:p>
          <a:p>
            <a:pPr marL="171450" indent="-171450">
              <a:buFontTx/>
              <a:buChar char="-"/>
            </a:pPr>
            <a:r>
              <a:rPr lang="en-US" baseline="0" dirty="0" smtClean="0"/>
              <a:t>The KY office has traditionally overseen the interstate program, the Appalachian program, and major projects over $ 100 million dollars as “Full Oversight.:</a:t>
            </a:r>
          </a:p>
          <a:p>
            <a:pPr marL="171450" indent="-171450">
              <a:buFontTx/>
              <a:buChar char="-"/>
            </a:pPr>
            <a:r>
              <a:rPr lang="en-US" baseline="0" dirty="0" smtClean="0"/>
              <a:t>This next year, FHWA and KYTC will change some of the oversight to focus on Projects of Division Interest.  We will be calling the PODI projects and I will explain more at the end of this presentation.</a:t>
            </a:r>
          </a:p>
          <a:p>
            <a:pPr marL="171450" indent="-171450">
              <a:buFontTx/>
              <a:buChar char="-"/>
            </a:pPr>
            <a:r>
              <a:rPr lang="en-US" dirty="0" smtClean="0"/>
              <a:t>Right now I would</a:t>
            </a:r>
            <a:r>
              <a:rPr lang="en-US" baseline="0" dirty="0" smtClean="0"/>
              <a:t> like to introduce t</a:t>
            </a:r>
            <a:r>
              <a:rPr lang="en-US" dirty="0" smtClean="0"/>
              <a:t>he Project</a:t>
            </a:r>
            <a:r>
              <a:rPr lang="en-US" baseline="0" dirty="0" smtClean="0"/>
              <a:t> Delivery Team:</a:t>
            </a:r>
          </a:p>
          <a:p>
            <a:pPr marL="171450" indent="-171450">
              <a:buFontTx/>
              <a:buChar char="-"/>
            </a:pPr>
            <a:r>
              <a:rPr lang="en-US" baseline="0" dirty="0" smtClean="0"/>
              <a:t>This year we welcome two new members to our team:</a:t>
            </a:r>
          </a:p>
          <a:p>
            <a:pPr marL="171450" indent="-171450">
              <a:buFontTx/>
              <a:buChar char="-"/>
            </a:pPr>
            <a:r>
              <a:rPr lang="en-US" baseline="0" dirty="0" smtClean="0"/>
              <a:t>Lisell Guerra who is on the EIT program and is currently doing an assignment with KYTC Central Office</a:t>
            </a:r>
          </a:p>
          <a:p>
            <a:pPr marL="171450" indent="-171450">
              <a:buFontTx/>
              <a:buChar char="-"/>
            </a:pPr>
            <a:r>
              <a:rPr lang="en-US" baseline="0" dirty="0" smtClean="0"/>
              <a:t>John Callihan is a former KYTC employee who was a branch manager for District 5, before working for the ACOE and now FHWA;</a:t>
            </a:r>
          </a:p>
          <a:p>
            <a:pPr marL="171450" indent="-171450">
              <a:buFontTx/>
              <a:buChar char="-"/>
            </a:pPr>
            <a:r>
              <a:rPr lang="en-US" baseline="0" dirty="0" smtClean="0"/>
              <a:t>The PDT members are assigned Districts and Program Areas:</a:t>
            </a:r>
          </a:p>
          <a:p>
            <a:pPr marL="171450" indent="-171450">
              <a:buFontTx/>
              <a:buChar char="-"/>
            </a:pPr>
            <a:r>
              <a:rPr lang="en-US" baseline="0" dirty="0" smtClean="0"/>
              <a:t>With the addition of John Callihan to the team, these assignments will be changing and the Districts will receive an email showing the changes, soon.</a:t>
            </a:r>
          </a:p>
          <a:p>
            <a:pPr marL="171450" indent="-171450">
              <a:buFontTx/>
              <a:buChar char="-"/>
            </a:pPr>
            <a:endParaRPr lang="en-US" baseline="0" dirty="0" smtClean="0"/>
          </a:p>
          <a:p>
            <a:pPr marL="171450" indent="-171450">
              <a:buFontTx/>
              <a:buChar char="-"/>
            </a:pPr>
            <a:r>
              <a:rPr lang="en-US" baseline="0" dirty="0" smtClean="0"/>
              <a:t>The KY office now has a Bridge Engineer again – Bode Borres, former KTYC employee has been our bridge Engineer now for a few months;</a:t>
            </a:r>
          </a:p>
        </p:txBody>
      </p:sp>
      <p:sp>
        <p:nvSpPr>
          <p:cNvPr id="4" name="Slide Number Placeholder 3"/>
          <p:cNvSpPr>
            <a:spLocks noGrp="1"/>
          </p:cNvSpPr>
          <p:nvPr>
            <p:ph type="sldNum" sz="quarter" idx="10"/>
          </p:nvPr>
        </p:nvSpPr>
        <p:spPr/>
        <p:txBody>
          <a:bodyPr/>
          <a:lstStyle/>
          <a:p>
            <a:pPr>
              <a:defRPr/>
            </a:pPr>
            <a:fld id="{27632A57-A7E0-4BD0-8885-C018A0E8C983}"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baseline="0" dirty="0" smtClean="0"/>
              <a:t>Read Slide</a:t>
            </a:r>
          </a:p>
          <a:p>
            <a:pPr marL="171450" indent="-171450">
              <a:buFontTx/>
              <a:buChar char="-"/>
            </a:pPr>
            <a:r>
              <a:rPr lang="en-US" baseline="0" dirty="0" smtClean="0"/>
              <a:t>Under EDC 2: There will be $ 100 K available to the STATE TRANSPORTATION INNOVATION COUNCIL, for use in implementation of technologies; </a:t>
            </a:r>
          </a:p>
        </p:txBody>
      </p:sp>
      <p:sp>
        <p:nvSpPr>
          <p:cNvPr id="4" name="Slide Number Placeholder 3"/>
          <p:cNvSpPr>
            <a:spLocks noGrp="1"/>
          </p:cNvSpPr>
          <p:nvPr>
            <p:ph type="sldNum" sz="quarter" idx="10"/>
          </p:nvPr>
        </p:nvSpPr>
        <p:spPr/>
        <p:txBody>
          <a:bodyPr/>
          <a:lstStyle/>
          <a:p>
            <a:pPr>
              <a:defRPr/>
            </a:pPr>
            <a:fld id="{27632A57-A7E0-4BD0-8885-C018A0E8C983}"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r>
              <a:rPr lang="en-US" dirty="0" smtClean="0"/>
              <a:t>Read from Slide;</a:t>
            </a:r>
            <a:endParaRPr lang="en-US" dirty="0"/>
          </a:p>
        </p:txBody>
      </p:sp>
      <p:sp>
        <p:nvSpPr>
          <p:cNvPr id="4" name="Slide Number Placeholder 3"/>
          <p:cNvSpPr>
            <a:spLocks noGrp="1"/>
          </p:cNvSpPr>
          <p:nvPr>
            <p:ph type="sldNum" sz="quarter" idx="10"/>
          </p:nvPr>
        </p:nvSpPr>
        <p:spPr/>
        <p:txBody>
          <a:bodyPr/>
          <a:lstStyle/>
          <a:p>
            <a:pPr>
              <a:defRPr/>
            </a:pPr>
            <a:fld id="{27632A57-A7E0-4BD0-8885-C018A0E8C983}"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KYTC can select</a:t>
            </a:r>
            <a:r>
              <a:rPr lang="en-US" baseline="0" dirty="0" smtClean="0"/>
              <a:t> culvert type and will be Federal Aid eligible: However, KYTC must meet design standards – including long term performance and maintenance per 23 CFR part 625 and as required by patented and proprietary products under 23 CFR 635.411;</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Pavement and Bridge Management maintenance standards have been set in past years by KYTC and meeting the requirements of the term “adequate maintenance.” as monitored by DOTs and FHWA, however, MAP-21 will require performance measures to be developed and met or exceeded.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r>
              <a:rPr lang="en-US" dirty="0" smtClean="0"/>
              <a:t>Penalty - reduced Federal share for NHPP projects in that year </a:t>
            </a:r>
            <a:endParaRPr kumimoji="0" lang="en-US"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r>
              <a:rPr lang="en-US" dirty="0" smtClean="0"/>
              <a:t>States determine</a:t>
            </a:r>
            <a:r>
              <a:rPr lang="en-US" baseline="0" dirty="0" smtClean="0"/>
              <a:t> the Performance Areas: Pavements, Bridge, Safety, etc., FHWA will develop Performance Targets through consultation with All States:</a:t>
            </a:r>
            <a:endParaRPr kumimoji="0" lang="en-US"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p:txBody>
      </p:sp>
      <p:sp>
        <p:nvSpPr>
          <p:cNvPr id="4" name="Slide Number Placeholder 3"/>
          <p:cNvSpPr>
            <a:spLocks noGrp="1"/>
          </p:cNvSpPr>
          <p:nvPr>
            <p:ph type="sldNum" sz="quarter" idx="10"/>
          </p:nvPr>
        </p:nvSpPr>
        <p:spPr/>
        <p:txBody>
          <a:bodyPr/>
          <a:lstStyle/>
          <a:p>
            <a:pPr>
              <a:defRPr/>
            </a:pPr>
            <a:fld id="{27632A57-A7E0-4BD0-8885-C018A0E8C983}" type="slidenum">
              <a:rPr lang="en-US" smtClean="0"/>
              <a:pPr>
                <a:defRPr/>
              </a:pPr>
              <a:t>4</a:t>
            </a:fld>
            <a:endParaRPr lang="en-US" dirty="0"/>
          </a:p>
        </p:txBody>
      </p:sp>
    </p:spTree>
    <p:extLst>
      <p:ext uri="{BB962C8B-B14F-4D97-AF65-F5344CB8AC3E}">
        <p14:creationId xmlns:p14="http://schemas.microsoft.com/office/powerpoint/2010/main" xmlns="" val="462510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baseline="0" dirty="0" smtClean="0"/>
              <a:t>Supplemental Specifications: A monthly review and coordination between FHWA and KYTC has resulted in revisions to approximately 135 specs since the publishing of the June 2012 edition; </a:t>
            </a:r>
          </a:p>
          <a:p>
            <a:r>
              <a:rPr lang="en-US" baseline="0" dirty="0" smtClean="0"/>
              <a:t>  </a:t>
            </a:r>
          </a:p>
          <a:p>
            <a:endParaRPr lang="en-US" baseline="0" dirty="0" smtClean="0"/>
          </a:p>
          <a:p>
            <a:pPr marL="228600" indent="-228600">
              <a:buAutoNum type="arabicPeriod" startAt="3"/>
            </a:pPr>
            <a:r>
              <a:rPr lang="en-US" baseline="0" dirty="0" smtClean="0"/>
              <a:t>Change Order Process:  1) Discuss with FHWA 2) Send draft by email and request verbal approval; 3) Send final copy for final approval;</a:t>
            </a:r>
          </a:p>
          <a:p>
            <a:pPr marL="228600" indent="-228600">
              <a:buAutoNum type="arabicPeriod" startAt="3"/>
            </a:pPr>
            <a:r>
              <a:rPr lang="en-US" baseline="0" dirty="0" smtClean="0"/>
              <a:t>Work Zones:  Since 2009 we have continued to see a decline in work zone fatalities for Kentucky.   From 2008 – 2012 a total of 33 out of 3,842 fatalities in motor vehicle traffic crashes less than 1 percent. Give yourselves a hand for your part in keeping our work zones safe</a:t>
            </a:r>
          </a:p>
          <a:p>
            <a:pPr marL="228600" indent="-228600">
              <a:buAutoNum type="arabicPeriod" startAt="3"/>
            </a:pP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27632A57-A7E0-4BD0-8885-C018A0E8C983}" type="slidenum">
              <a:rPr lang="en-US" smtClean="0"/>
              <a:pPr>
                <a:defRPr/>
              </a:pPr>
              <a:t>5</a:t>
            </a:fld>
            <a:endParaRPr lang="en-US" dirty="0"/>
          </a:p>
        </p:txBody>
      </p:sp>
    </p:spTree>
    <p:extLst>
      <p:ext uri="{BB962C8B-B14F-4D97-AF65-F5344CB8AC3E}">
        <p14:creationId xmlns:p14="http://schemas.microsoft.com/office/powerpoint/2010/main" xmlns="" val="136633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Ryan Tenges is Area Engineer for Districts</a:t>
            </a:r>
            <a:r>
              <a:rPr lang="en-US" sz="1200" kern="1200" baseline="0" dirty="0" smtClean="0">
                <a:solidFill>
                  <a:schemeClr val="tx1"/>
                </a:solidFill>
                <a:effectLst/>
                <a:latin typeface="+mn-lt"/>
                <a:ea typeface="+mn-ea"/>
                <a:cs typeface="+mn-cs"/>
              </a:rPr>
              <a:t> and is also our Division Office Safety Engineer: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investment plan was approved in May of 2013.  It specifies the improvement types and programs that KY focuses on in its HSIP.  It also specifies the amount of funding set aside for each program.</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NPRM will propose and define fatalities and serious injuries measures along with target establishment, progress assessment, and reporting requirements for the HSIP.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Ryan</a:t>
            </a:r>
            <a:r>
              <a:rPr lang="en-US" sz="1200" kern="1200" baseline="0" dirty="0" smtClean="0">
                <a:solidFill>
                  <a:schemeClr val="tx1"/>
                </a:solidFill>
                <a:effectLst/>
                <a:latin typeface="+mn-lt"/>
                <a:ea typeface="+mn-ea"/>
                <a:cs typeface="+mn-cs"/>
              </a:rPr>
              <a:t> also manages the I-69 Agreements and corridor improvements  in Districts 1 and 2 so that the Penrile and Western KY Parkways can be designated as interstate 69..</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7632A57-A7E0-4BD0-8885-C018A0E8C983}" type="slidenum">
              <a:rPr lang="en-US" smtClean="0"/>
              <a:pPr>
                <a:defRPr/>
              </a:pPr>
              <a:t>6</a:t>
            </a:fld>
            <a:endParaRPr lang="en-US" dirty="0"/>
          </a:p>
        </p:txBody>
      </p:sp>
    </p:spTree>
    <p:extLst>
      <p:ext uri="{BB962C8B-B14F-4D97-AF65-F5344CB8AC3E}">
        <p14:creationId xmlns:p14="http://schemas.microsoft.com/office/powerpoint/2010/main" xmlns="" val="4079227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indent="-171450">
              <a:buFontTx/>
              <a:buChar char="-"/>
            </a:pPr>
            <a:r>
              <a:rPr lang="en-US" dirty="0" smtClean="0"/>
              <a:t>Michael Loyselle is our Division Design Engineer:</a:t>
            </a:r>
          </a:p>
          <a:p>
            <a:pPr marL="171450" indent="-171450">
              <a:buFontTx/>
              <a:buChar char="-"/>
            </a:pPr>
            <a:r>
              <a:rPr lang="en-US" dirty="0" smtClean="0"/>
              <a:t>FHWA</a:t>
            </a:r>
            <a:r>
              <a:rPr lang="en-US" baseline="0" dirty="0" smtClean="0"/>
              <a:t> Kentucky and Indiana Divisions hosted a peer-to-peer exchange with KYTC and INDOT on ADA/Section 504 (sidewalk/curb ramp construction and maintenance) during the Fall 2013. </a:t>
            </a:r>
          </a:p>
          <a:p>
            <a:pPr marL="0" indent="0">
              <a:buFontTx/>
              <a:buNone/>
            </a:pPr>
            <a:endParaRPr lang="en-US" dirty="0" smtClean="0"/>
          </a:p>
          <a:p>
            <a:pPr marL="171450" indent="-171450">
              <a:buFontTx/>
              <a:buChar char="-"/>
            </a:pPr>
            <a:r>
              <a:rPr lang="en-US" dirty="0" smtClean="0"/>
              <a:t>DFPA</a:t>
            </a:r>
            <a:r>
              <a:rPr lang="en-US" baseline="0" dirty="0" smtClean="0"/>
              <a:t> Training – hands-on sessions on design/construction of sidewalks and curb ramps. Two sessions were held in 2012 (Louisville and Frankfort); two more are being proposed during CY14 to cover eastern and western part of the State;</a:t>
            </a:r>
          </a:p>
          <a:p>
            <a:pPr marL="171450" indent="-171450">
              <a:buFontTx/>
              <a:buChar char="-"/>
            </a:pPr>
            <a:endParaRPr lang="en-US" baseline="0" dirty="0" smtClean="0"/>
          </a:p>
          <a:p>
            <a:pPr marL="171450" indent="-171450">
              <a:buFontTx/>
              <a:buChar char="-"/>
            </a:pPr>
            <a:r>
              <a:rPr lang="en-US" baseline="0" dirty="0" smtClean="0"/>
              <a:t>10 proposals have been coordinated, reviewed, and/or approved in the last 18-months under Michael’s leadership;  These requests include new interchanges like the I-75 interchange near the Toyota Plant north of Lexington and reconstruction of other interstate interchanges;</a:t>
            </a:r>
          </a:p>
          <a:p>
            <a:pPr marL="0" indent="0">
              <a:buFontTx/>
              <a:buNone/>
            </a:pPr>
            <a:endParaRPr lang="en-US" baseline="0" dirty="0" smtClean="0"/>
          </a:p>
          <a:p>
            <a:pPr marL="171450" indent="-171450">
              <a:buFontTx/>
              <a:buChar char="-"/>
            </a:pPr>
            <a:r>
              <a:rPr lang="en-US" baseline="0" dirty="0" smtClean="0"/>
              <a:t>Also, he assists in ensuring design standards for the I-69 and I-65 corridors are being in place:</a:t>
            </a:r>
          </a:p>
          <a:p>
            <a:pPr marL="0" indent="0">
              <a:buFontTx/>
              <a:buNone/>
            </a:pPr>
            <a:endParaRPr lang="en-US" baseline="0" dirty="0" smtClean="0"/>
          </a:p>
          <a:p>
            <a:pPr marL="171450" indent="-171450">
              <a:buFontTx/>
              <a:buChar char="-"/>
            </a:pPr>
            <a:r>
              <a:rPr lang="en-US" baseline="0" dirty="0" smtClean="0"/>
              <a:t>Finally, he is involved in continuing improving KY Standard Drawings and implementing the 3D Modeling initiative in KY, as part of the EDC2 Program.</a:t>
            </a:r>
          </a:p>
          <a:p>
            <a:pPr marL="171450" indent="-171450">
              <a:buFontTx/>
              <a:buChar char="-"/>
            </a:pPr>
            <a:endParaRPr lang="en-US" baseline="0" dirty="0" smtClean="0"/>
          </a:p>
          <a:p>
            <a:pPr marL="171450" indent="-171450">
              <a:buFontTx/>
              <a:buChar char="-"/>
            </a:pPr>
            <a:r>
              <a:rPr lang="en-US" baseline="0" dirty="0" smtClean="0"/>
              <a:t>On ITS, Michael is co-leading efforts with our planning staff and KYTC-Traffic Operations to ensure Kentucky complies with the new rule on Section 1201 of SAFETEA-LU (carried onto MAP-21) regarding Real Time Systems Management Information Program (RTSMIP);</a:t>
            </a:r>
          </a:p>
          <a:p>
            <a:pPr marL="171450" indent="-171450">
              <a:buFontTx/>
              <a:buChar char="-"/>
            </a:pPr>
            <a:endParaRPr lang="en-US" baseline="0" dirty="0" smtClean="0"/>
          </a:p>
          <a:p>
            <a:pPr marL="171450" indent="-171450">
              <a:buFontTx/>
              <a:buChar char="-"/>
            </a:pPr>
            <a:r>
              <a:rPr lang="en-US" baseline="0" dirty="0" smtClean="0"/>
              <a:t>Finally, he also manages the ADHS program;</a:t>
            </a:r>
            <a:endParaRPr lang="en-US" dirty="0" smtClean="0"/>
          </a:p>
        </p:txBody>
      </p:sp>
      <p:sp>
        <p:nvSpPr>
          <p:cNvPr id="4" name="Slide Number Placeholder 3"/>
          <p:cNvSpPr>
            <a:spLocks noGrp="1"/>
          </p:cNvSpPr>
          <p:nvPr>
            <p:ph type="sldNum" sz="quarter" idx="10"/>
          </p:nvPr>
        </p:nvSpPr>
        <p:spPr/>
        <p:txBody>
          <a:bodyPr/>
          <a:lstStyle/>
          <a:p>
            <a:pPr>
              <a:defRPr/>
            </a:pPr>
            <a:fld id="{27632A57-A7E0-4BD0-8885-C018A0E8C983}" type="slidenum">
              <a:rPr lang="en-US" smtClean="0"/>
              <a:pPr>
                <a:defRPr/>
              </a:pPr>
              <a:t>7</a:t>
            </a:fld>
            <a:endParaRPr lang="en-US" dirty="0"/>
          </a:p>
        </p:txBody>
      </p:sp>
    </p:spTree>
    <p:extLst>
      <p:ext uri="{BB962C8B-B14F-4D97-AF65-F5344CB8AC3E}">
        <p14:creationId xmlns:p14="http://schemas.microsoft.com/office/powerpoint/2010/main" xmlns="" val="1701145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FHWA HQ</a:t>
            </a:r>
            <a:r>
              <a:rPr lang="en-US" baseline="0" dirty="0" smtClean="0"/>
              <a:t> has asked Division Offices to implement the CAP program and develop a PODI project list;</a:t>
            </a:r>
          </a:p>
          <a:p>
            <a:pPr marL="171450" indent="-171450">
              <a:buFontTx/>
              <a:buChar char="-"/>
            </a:pPr>
            <a:r>
              <a:rPr lang="en-US" dirty="0" smtClean="0"/>
              <a:t>CAP process: </a:t>
            </a:r>
          </a:p>
          <a:p>
            <a:pPr marL="628650" lvl="1" indent="-171450">
              <a:buFontTx/>
              <a:buChar char="-"/>
            </a:pPr>
            <a:r>
              <a:rPr lang="en-US" dirty="0" smtClean="0"/>
              <a:t>Last year – 52 projects</a:t>
            </a:r>
            <a:r>
              <a:rPr lang="en-US" baseline="0" dirty="0" smtClean="0"/>
              <a:t> and four review forms;</a:t>
            </a:r>
          </a:p>
          <a:p>
            <a:pPr marL="628650" lvl="1" indent="-171450">
              <a:buFontTx/>
              <a:buChar char="-"/>
            </a:pPr>
            <a:r>
              <a:rPr lang="en-US" baseline="0" dirty="0" smtClean="0"/>
              <a:t>This year – TBD</a:t>
            </a:r>
            <a:endParaRPr lang="en-US" dirty="0" smtClean="0"/>
          </a:p>
          <a:p>
            <a:pPr marL="171450" indent="-171450">
              <a:buFontTx/>
              <a:buChar char="-"/>
            </a:pPr>
            <a:endParaRPr lang="en-US" dirty="0" smtClean="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Each PODI will have a Oversight Plan that will be shared with the KYTC, like the Partnership Agreement and it will identify the information FHWA will be requesting form KYTC .</a:t>
            </a:r>
          </a:p>
          <a:p>
            <a:pPr marL="0" indent="0">
              <a:buFontTx/>
              <a:buNone/>
            </a:pPr>
            <a:endParaRPr lang="en-US" baseline="0" dirty="0" smtClean="0"/>
          </a:p>
          <a:p>
            <a:pPr marL="171450" indent="-171450">
              <a:buFontTx/>
              <a:buChar char="-"/>
            </a:pPr>
            <a:r>
              <a:rPr lang="en-US" baseline="0" dirty="0" smtClean="0"/>
              <a:t>PODI are being identified and are likely to include:</a:t>
            </a:r>
          </a:p>
          <a:p>
            <a:pPr marL="1085850" lvl="2" indent="-171450">
              <a:buFontTx/>
              <a:buChar char="-"/>
            </a:pPr>
            <a:endParaRPr lang="en-US" baseline="0" dirty="0" smtClean="0"/>
          </a:p>
          <a:p>
            <a:pPr marL="1085850" lvl="2" indent="-171450">
              <a:buFontTx/>
              <a:buChar char="-"/>
            </a:pPr>
            <a:r>
              <a:rPr lang="en-US" baseline="0" dirty="0" smtClean="0"/>
              <a:t>Program Areas like Environment/Design/Construction/Safety/Bridge;</a:t>
            </a:r>
          </a:p>
          <a:p>
            <a:pPr marL="1085850" lvl="2" indent="-171450">
              <a:buFontTx/>
              <a:buChar char="-"/>
            </a:pPr>
            <a:r>
              <a:rPr lang="en-US" baseline="0" dirty="0" smtClean="0"/>
              <a:t>Federal Actions (IMR, Design Exceptions, Construction Procurement)</a:t>
            </a:r>
          </a:p>
          <a:p>
            <a:pPr marL="1085850" lvl="2" indent="-171450">
              <a:buFontTx/>
              <a:buChar char="-"/>
            </a:pPr>
            <a:r>
              <a:rPr lang="en-US" baseline="0" dirty="0" smtClean="0"/>
              <a:t>Interstate Corridors (I-65 widening; I-69 Designation)</a:t>
            </a:r>
          </a:p>
          <a:p>
            <a:pPr marL="1085850" lvl="2" indent="-171450">
              <a:buFontTx/>
              <a:buChar char="-"/>
            </a:pPr>
            <a:r>
              <a:rPr lang="en-US" baseline="0" dirty="0" smtClean="0"/>
              <a:t>APD</a:t>
            </a:r>
          </a:p>
          <a:p>
            <a:pPr marL="1085850" lvl="2" indent="-171450">
              <a:buFontTx/>
              <a:buChar char="-"/>
            </a:pPr>
            <a:r>
              <a:rPr lang="en-US" baseline="0" dirty="0" smtClean="0"/>
              <a:t>Major Projects (Over $ 100 million) </a:t>
            </a:r>
            <a:endParaRPr lang="en-US" dirty="0"/>
          </a:p>
        </p:txBody>
      </p:sp>
      <p:sp>
        <p:nvSpPr>
          <p:cNvPr id="4" name="Slide Number Placeholder 3"/>
          <p:cNvSpPr>
            <a:spLocks noGrp="1"/>
          </p:cNvSpPr>
          <p:nvPr>
            <p:ph type="sldNum" sz="quarter" idx="10"/>
          </p:nvPr>
        </p:nvSpPr>
        <p:spPr/>
        <p:txBody>
          <a:bodyPr/>
          <a:lstStyle/>
          <a:p>
            <a:pPr>
              <a:defRPr/>
            </a:pPr>
            <a:fld id="{27632A57-A7E0-4BD0-8885-C018A0E8C983}" type="slidenum">
              <a:rPr lang="en-US" smtClean="0"/>
              <a:pPr>
                <a:defRPr/>
              </a:pPr>
              <a:t>8</a:t>
            </a:fld>
            <a:endParaRPr lang="en-US" dirty="0"/>
          </a:p>
        </p:txBody>
      </p:sp>
    </p:spTree>
    <p:extLst>
      <p:ext uri="{BB962C8B-B14F-4D97-AF65-F5344CB8AC3E}">
        <p14:creationId xmlns:p14="http://schemas.microsoft.com/office/powerpoint/2010/main" xmlns="" val="1701145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5181600"/>
            <a:ext cx="8305800" cy="685800"/>
          </a:xfrm>
          <a:prstGeom prst="rect">
            <a:avLst/>
          </a:prstGeom>
        </p:spPr>
        <p:txBody>
          <a:bodyPr/>
          <a:lstStyle>
            <a:lvl1pPr algn="ctr">
              <a:defRPr>
                <a:solidFill>
                  <a:schemeClr val="tx1"/>
                </a:solidFill>
              </a:defRPr>
            </a:lvl1pPr>
          </a:lstStyle>
          <a:p>
            <a:r>
              <a:rPr lang="en-US"/>
              <a:t>Click to edit Master title style </a:t>
            </a:r>
          </a:p>
        </p:txBody>
      </p:sp>
      <p:sp>
        <p:nvSpPr>
          <p:cNvPr id="3075" name="Rectangle 3"/>
          <p:cNvSpPr>
            <a:spLocks noGrp="1" noChangeArrowheads="1"/>
          </p:cNvSpPr>
          <p:nvPr>
            <p:ph type="subTitle" idx="1"/>
          </p:nvPr>
        </p:nvSpPr>
        <p:spPr>
          <a:xfrm>
            <a:off x="685800" y="5867400"/>
            <a:ext cx="8305800" cy="685800"/>
          </a:xfrm>
        </p:spPr>
        <p:txBody>
          <a:bodyPr anchor="ctr"/>
          <a:lstStyle>
            <a:lvl1pPr marL="0" indent="0" algn="ctr">
              <a:buFontTx/>
              <a:buNone/>
              <a:defRPr sz="2800"/>
            </a:lvl1pPr>
          </a:lstStyle>
          <a:p>
            <a:r>
              <a:rPr lang="en-US"/>
              <a:t>Click to edit Master subtitle style</a:t>
            </a:r>
          </a:p>
        </p:txBody>
      </p:sp>
      <p:sp>
        <p:nvSpPr>
          <p:cNvPr id="4" name="Rectangle 36"/>
          <p:cNvSpPr>
            <a:spLocks noGrp="1" noChangeArrowheads="1"/>
          </p:cNvSpPr>
          <p:nvPr>
            <p:ph type="dt" sz="half" idx="10"/>
          </p:nvPr>
        </p:nvSpPr>
        <p:spPr/>
        <p:txBody>
          <a:bodyPr/>
          <a:lstStyle>
            <a:lvl1pPr>
              <a:defRPr/>
            </a:lvl1pPr>
          </a:lstStyle>
          <a:p>
            <a:pPr>
              <a:defRPr/>
            </a:pPr>
            <a:endParaRPr lang="en-US" dirty="0"/>
          </a:p>
        </p:txBody>
      </p:sp>
      <p:sp>
        <p:nvSpPr>
          <p:cNvPr id="5" name="Rectangle 37"/>
          <p:cNvSpPr>
            <a:spLocks noGrp="1" noChangeArrowheads="1"/>
          </p:cNvSpPr>
          <p:nvPr>
            <p:ph type="ftr" sz="quarter" idx="11"/>
          </p:nvPr>
        </p:nvSpPr>
        <p:spPr/>
        <p:txBody>
          <a:bodyPr/>
          <a:lstStyle>
            <a:lvl1pPr>
              <a:defRPr/>
            </a:lvl1pPr>
          </a:lstStyle>
          <a:p>
            <a:pPr>
              <a:defRPr/>
            </a:pPr>
            <a:endParaRPr lang="en-US" dirty="0"/>
          </a:p>
        </p:txBody>
      </p:sp>
      <p:sp>
        <p:nvSpPr>
          <p:cNvPr id="6" name="Rectangle 38"/>
          <p:cNvSpPr>
            <a:spLocks noGrp="1" noChangeArrowheads="1"/>
          </p:cNvSpPr>
          <p:nvPr>
            <p:ph type="sldNum" sz="quarter" idx="12"/>
          </p:nvPr>
        </p:nvSpPr>
        <p:spPr/>
        <p:txBody>
          <a:bodyPr/>
          <a:lstStyle>
            <a:lvl1pPr>
              <a:defRPr/>
            </a:lvl1pPr>
          </a:lstStyle>
          <a:p>
            <a:pPr>
              <a:defRPr/>
            </a:pPr>
            <a:fld id="{1DD8589C-0821-485B-AAF6-55AB4FC81EB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6D62EA37-4280-424C-AABF-8C872D2C762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2209800" cy="50292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219200"/>
            <a:ext cx="64770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3F193FEB-ACDF-4438-99D8-AAEB8C7A974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FB8705-00EE-4F6C-8EA5-7DE3F231A918}" type="datetimeFigureOut">
              <a:rPr lang="en-US" smtClean="0"/>
              <a:pPr/>
              <a:t>3/4/2014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FFBF5A-13C4-4358-8514-912A819965B4}" type="slidenum">
              <a:rPr lang="en-US" smtClean="0"/>
              <a:pPr/>
              <a:t>‹#›</a:t>
            </a:fld>
            <a:endParaRPr lang="en-US" dirty="0"/>
          </a:p>
        </p:txBody>
      </p:sp>
    </p:spTree>
    <p:extLst>
      <p:ext uri="{BB962C8B-B14F-4D97-AF65-F5344CB8AC3E}">
        <p14:creationId xmlns:p14="http://schemas.microsoft.com/office/powerpoint/2010/main" xmlns="" val="3353365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D4431AB1-B486-484A-A8E9-1036631E2E3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
          <p:cNvSpPr>
            <a:spLocks noGrp="1" noChangeArrowheads="1"/>
          </p:cNvSpPr>
          <p:nvPr>
            <p:ph type="sldNum" sz="quarter" idx="12"/>
          </p:nvPr>
        </p:nvSpPr>
        <p:spPr>
          <a:ln/>
        </p:spPr>
        <p:txBody>
          <a:bodyPr/>
          <a:lstStyle>
            <a:lvl1pPr>
              <a:defRPr/>
            </a:lvl1pPr>
          </a:lstStyle>
          <a:p>
            <a:pPr>
              <a:defRPr/>
            </a:pPr>
            <a:fld id="{B18B2E81-0B5E-42E0-9F9E-ABE6AC93509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90600"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67300"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4833093A-BFE0-494A-BD80-335D94CC15B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p>
        </p:txBody>
      </p:sp>
      <p:sp>
        <p:nvSpPr>
          <p:cNvPr id="8"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0"/>
          <p:cNvSpPr>
            <a:spLocks noGrp="1" noChangeArrowheads="1"/>
          </p:cNvSpPr>
          <p:nvPr>
            <p:ph type="sldNum" sz="quarter" idx="12"/>
          </p:nvPr>
        </p:nvSpPr>
        <p:spPr>
          <a:ln/>
        </p:spPr>
        <p:txBody>
          <a:bodyPr/>
          <a:lstStyle>
            <a:lvl1pPr>
              <a:defRPr/>
            </a:lvl1pPr>
          </a:lstStyle>
          <a:p>
            <a:pPr>
              <a:defRPr/>
            </a:pPr>
            <a:fld id="{F923E802-F614-476E-BE12-DF208DCC981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p>
        </p:txBody>
      </p:sp>
      <p:sp>
        <p:nvSpPr>
          <p:cNvPr id="3"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0"/>
          <p:cNvSpPr>
            <a:spLocks noGrp="1" noChangeArrowheads="1"/>
          </p:cNvSpPr>
          <p:nvPr>
            <p:ph type="sldNum" sz="quarter" idx="12"/>
          </p:nvPr>
        </p:nvSpPr>
        <p:spPr>
          <a:ln/>
        </p:spPr>
        <p:txBody>
          <a:bodyPr/>
          <a:lstStyle>
            <a:lvl1pPr>
              <a:defRPr/>
            </a:lvl1pPr>
          </a:lstStyle>
          <a:p>
            <a:pPr>
              <a:defRPr/>
            </a:pPr>
            <a:fld id="{5369AE35-B7A7-4E82-95C4-35BB020AB72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p>
        </p:txBody>
      </p:sp>
      <p:sp>
        <p:nvSpPr>
          <p:cNvPr id="3"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0"/>
          <p:cNvSpPr>
            <a:spLocks noGrp="1" noChangeArrowheads="1"/>
          </p:cNvSpPr>
          <p:nvPr>
            <p:ph type="sldNum" sz="quarter" idx="12"/>
          </p:nvPr>
        </p:nvSpPr>
        <p:spPr>
          <a:ln/>
        </p:spPr>
        <p:txBody>
          <a:bodyPr/>
          <a:lstStyle>
            <a:lvl1pPr>
              <a:defRPr/>
            </a:lvl1pPr>
          </a:lstStyle>
          <a:p>
            <a:pPr>
              <a:defRPr/>
            </a:pPr>
            <a:fld id="{1922BAEE-72F0-4F26-82E0-AA364AC08AB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AFF9676C-C0EC-46D1-81EB-C76A162CB21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95399"/>
            <a:ext cx="54864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713C3074-A502-4B04-B2B0-4B6ED284287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990600" y="1600200"/>
            <a:ext cx="8001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152400" y="6553200"/>
            <a:ext cx="240347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dirty="0"/>
          </a:p>
        </p:txBody>
      </p:sp>
      <p:sp>
        <p:nvSpPr>
          <p:cNvPr id="1033" name="Rectangle 9"/>
          <p:cNvSpPr>
            <a:spLocks noGrp="1" noChangeArrowheads="1"/>
          </p:cNvSpPr>
          <p:nvPr>
            <p:ph type="ftr" sz="quarter" idx="3"/>
          </p:nvPr>
        </p:nvSpPr>
        <p:spPr bwMode="auto">
          <a:xfrm>
            <a:off x="3259138"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4" name="Rectangle 10"/>
          <p:cNvSpPr>
            <a:spLocks noGrp="1" noChangeArrowheads="1"/>
          </p:cNvSpPr>
          <p:nvPr>
            <p:ph type="sldNum" sz="quarter" idx="4"/>
          </p:nvPr>
        </p:nvSpPr>
        <p:spPr bwMode="auto">
          <a:xfrm>
            <a:off x="68580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44111233-CBDD-4FCC-9014-252F52FFDD8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2"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5.jpeg"/><Relationship Id="rId12" Type="http://schemas.microsoft.com/office/2007/relationships/hdphoto" Target="../media/hdphoto5.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7.jpeg"/><Relationship Id="rId5" Type="http://schemas.openxmlformats.org/officeDocument/2006/relationships/image" Target="../media/image4.jpe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jpeg"/><Relationship Id="rId14" Type="http://schemas.microsoft.com/office/2007/relationships/hdphoto" Target="../media/hdphoto6.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bwMode="auto">
          <a:xfrm>
            <a:off x="0" y="0"/>
            <a:ext cx="9144000" cy="1143000"/>
          </a:xfrm>
          <a:prstGeom prst="rect">
            <a:avLst/>
          </a:prstGeom>
          <a:noFill/>
          <a:ln>
            <a:miter lim="800000"/>
            <a:headEnd/>
            <a:tailEnd/>
          </a:ln>
        </p:spPr>
        <p:txBody>
          <a:bodyPr/>
          <a:lstStyle/>
          <a:p>
            <a:pPr eaLnBrk="1" hangingPunct="1"/>
            <a:r>
              <a:rPr lang="en-US" b="1" dirty="0" smtClean="0"/>
              <a:t>PROJECT DELIVERY TEAM</a:t>
            </a:r>
          </a:p>
        </p:txBody>
      </p:sp>
      <p:sp>
        <p:nvSpPr>
          <p:cNvPr id="4099" name="Text Box 3"/>
          <p:cNvSpPr txBox="1">
            <a:spLocks noChangeArrowheads="1"/>
          </p:cNvSpPr>
          <p:nvPr/>
        </p:nvSpPr>
        <p:spPr bwMode="auto">
          <a:xfrm>
            <a:off x="609600" y="1524000"/>
            <a:ext cx="20574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4100" name="Text Box 5"/>
          <p:cNvSpPr txBox="1">
            <a:spLocks noChangeArrowheads="1"/>
          </p:cNvSpPr>
          <p:nvPr/>
        </p:nvSpPr>
        <p:spPr bwMode="auto">
          <a:xfrm>
            <a:off x="2895600" y="2362200"/>
            <a:ext cx="16764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4101" name="Text Box 12"/>
          <p:cNvSpPr txBox="1">
            <a:spLocks noChangeArrowheads="1"/>
          </p:cNvSpPr>
          <p:nvPr/>
        </p:nvSpPr>
        <p:spPr bwMode="auto">
          <a:xfrm>
            <a:off x="3810000" y="3072825"/>
            <a:ext cx="1430019" cy="584775"/>
          </a:xfrm>
          <a:prstGeom prst="rect">
            <a:avLst/>
          </a:prstGeom>
          <a:noFill/>
          <a:ln w="9525">
            <a:noFill/>
            <a:miter lim="800000"/>
            <a:headEnd/>
            <a:tailEnd/>
          </a:ln>
        </p:spPr>
        <p:txBody>
          <a:bodyPr wrap="square">
            <a:spAutoFit/>
          </a:bodyPr>
          <a:lstStyle/>
          <a:p>
            <a:pPr algn="ctr">
              <a:spcBef>
                <a:spcPct val="50000"/>
              </a:spcBef>
            </a:pPr>
            <a:r>
              <a:rPr lang="en-US" sz="1600" dirty="0" smtClean="0"/>
              <a:t>Design, ITS and ADHS</a:t>
            </a:r>
            <a:endParaRPr lang="en-US" sz="1600" dirty="0"/>
          </a:p>
        </p:txBody>
      </p:sp>
      <p:sp>
        <p:nvSpPr>
          <p:cNvPr id="4103" name="Text Box 14"/>
          <p:cNvSpPr txBox="1">
            <a:spLocks noChangeArrowheads="1"/>
          </p:cNvSpPr>
          <p:nvPr/>
        </p:nvSpPr>
        <p:spPr bwMode="auto">
          <a:xfrm>
            <a:off x="5410200" y="4409182"/>
            <a:ext cx="1676400" cy="1077218"/>
          </a:xfrm>
          <a:prstGeom prst="rect">
            <a:avLst/>
          </a:prstGeom>
          <a:noFill/>
          <a:ln w="9525">
            <a:noFill/>
            <a:miter lim="800000"/>
            <a:headEnd/>
            <a:tailEnd/>
          </a:ln>
        </p:spPr>
        <p:txBody>
          <a:bodyPr>
            <a:spAutoFit/>
          </a:bodyPr>
          <a:lstStyle/>
          <a:p>
            <a:pPr algn="ctr">
              <a:spcBef>
                <a:spcPct val="50000"/>
              </a:spcBef>
            </a:pPr>
            <a:r>
              <a:rPr lang="en-US" sz="1600" dirty="0" smtClean="0"/>
              <a:t>Construction, Maintenance and Asset Management </a:t>
            </a:r>
          </a:p>
        </p:txBody>
      </p:sp>
      <p:sp>
        <p:nvSpPr>
          <p:cNvPr id="4104" name="Text Box 15"/>
          <p:cNvSpPr txBox="1">
            <a:spLocks noChangeArrowheads="1"/>
          </p:cNvSpPr>
          <p:nvPr/>
        </p:nvSpPr>
        <p:spPr bwMode="auto">
          <a:xfrm>
            <a:off x="1066800" y="4377264"/>
            <a:ext cx="2514600" cy="923330"/>
          </a:xfrm>
          <a:prstGeom prst="rect">
            <a:avLst/>
          </a:prstGeom>
          <a:noFill/>
          <a:ln w="9525">
            <a:noFill/>
            <a:miter lim="800000"/>
            <a:headEnd/>
            <a:tailEnd/>
          </a:ln>
        </p:spPr>
        <p:txBody>
          <a:bodyPr wrap="square">
            <a:spAutoFit/>
          </a:bodyPr>
          <a:lstStyle/>
          <a:p>
            <a:pPr algn="ctr">
              <a:spcBef>
                <a:spcPct val="50000"/>
              </a:spcBef>
            </a:pPr>
            <a:r>
              <a:rPr lang="en-US" dirty="0"/>
              <a:t>Team </a:t>
            </a:r>
            <a:r>
              <a:rPr lang="en-US" dirty="0" smtClean="0"/>
              <a:t>Leader, Pavement and Materials</a:t>
            </a:r>
            <a:endParaRPr lang="en-US" dirty="0"/>
          </a:p>
        </p:txBody>
      </p:sp>
      <p:pic>
        <p:nvPicPr>
          <p:cNvPr id="4107" name="Picture 20" descr="P7190065"/>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1000" contrast="-5000"/>
                    </a14:imgEffect>
                  </a14:imgLayer>
                </a14:imgProps>
              </a:ext>
            </a:extLst>
          </a:blip>
          <a:srcRect/>
          <a:stretch>
            <a:fillRect/>
          </a:stretch>
        </p:blipFill>
        <p:spPr bwMode="auto">
          <a:xfrm>
            <a:off x="5544818" y="2488804"/>
            <a:ext cx="1390947" cy="1854596"/>
          </a:xfrm>
          <a:prstGeom prst="rect">
            <a:avLst/>
          </a:prstGeom>
          <a:noFill/>
          <a:ln w="9525">
            <a:noFill/>
            <a:miter lim="800000"/>
            <a:headEnd/>
            <a:tailEnd/>
          </a:ln>
          <a:effectLst>
            <a:glow rad="228600">
              <a:schemeClr val="accent4">
                <a:satMod val="175000"/>
                <a:alpha val="40000"/>
              </a:schemeClr>
            </a:glow>
          </a:effectLst>
        </p:spPr>
      </p:pic>
      <p:sp>
        <p:nvSpPr>
          <p:cNvPr id="4108" name="Text Box 21"/>
          <p:cNvSpPr txBox="1">
            <a:spLocks noChangeArrowheads="1"/>
          </p:cNvSpPr>
          <p:nvPr/>
        </p:nvSpPr>
        <p:spPr bwMode="auto">
          <a:xfrm>
            <a:off x="1828800" y="1447800"/>
            <a:ext cx="914400" cy="366713"/>
          </a:xfrm>
          <a:prstGeom prst="rect">
            <a:avLst/>
          </a:prstGeom>
          <a:noFill/>
          <a:ln w="9525">
            <a:noFill/>
            <a:miter lim="800000"/>
            <a:headEnd/>
            <a:tailEnd/>
          </a:ln>
        </p:spPr>
        <p:txBody>
          <a:bodyPr>
            <a:spAutoFit/>
          </a:bodyPr>
          <a:lstStyle/>
          <a:p>
            <a:pPr>
              <a:spcBef>
                <a:spcPct val="50000"/>
              </a:spcBef>
            </a:pPr>
            <a:r>
              <a:rPr lang="en-US" dirty="0"/>
              <a:t>    </a:t>
            </a:r>
          </a:p>
        </p:txBody>
      </p:sp>
      <p:pic>
        <p:nvPicPr>
          <p:cNvPr id="4111" name="Picture 29" descr="darrin grenfell"/>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rightnessContrast bright="-2000"/>
                    </a14:imgEffect>
                  </a14:imgLayer>
                </a14:imgProps>
              </a:ext>
            </a:extLst>
          </a:blip>
          <a:srcRect l="36563" t="7500" r="36563" b="45000"/>
          <a:stretch>
            <a:fillRect/>
          </a:stretch>
        </p:blipFill>
        <p:spPr bwMode="auto">
          <a:xfrm>
            <a:off x="1193800" y="1352848"/>
            <a:ext cx="2184400" cy="2895600"/>
          </a:xfrm>
          <a:prstGeom prst="rect">
            <a:avLst/>
          </a:prstGeom>
          <a:noFill/>
          <a:ln w="9525">
            <a:noFill/>
            <a:miter lim="800000"/>
            <a:headEnd/>
            <a:tailEnd/>
          </a:ln>
          <a:effectLst>
            <a:glow rad="228600">
              <a:schemeClr val="accent4">
                <a:satMod val="175000"/>
                <a:alpha val="40000"/>
              </a:schemeClr>
            </a:glow>
          </a:effectLst>
        </p:spPr>
      </p:pic>
      <p:pic>
        <p:nvPicPr>
          <p:cNvPr id="4112" name="Picture 4" descr="michael loyselle"/>
          <p:cNvPicPr>
            <a:picLocks noChangeAspect="1" noChangeArrowheads="1"/>
          </p:cNvPicPr>
          <p:nvPr/>
        </p:nvPicPr>
        <p:blipFill>
          <a:blip r:embed="rId7" cstate="print">
            <a:extLst>
              <a:ext uri="{BEBA8EAE-BF5A-486C-A8C5-ECC9F3942E4B}">
                <a14:imgProps xmlns:a14="http://schemas.microsoft.com/office/drawing/2010/main" xmlns="">
                  <a14:imgLayer r:embed="rId8">
                    <a14:imgEffect>
                      <a14:brightnessContrast bright="10000" contrast="-3000"/>
                    </a14:imgEffect>
                  </a14:imgLayer>
                </a14:imgProps>
              </a:ext>
            </a:extLst>
          </a:blip>
          <a:srcRect l="34769" t="6622" r="39735" b="52980"/>
          <a:stretch>
            <a:fillRect/>
          </a:stretch>
        </p:blipFill>
        <p:spPr bwMode="auto">
          <a:xfrm>
            <a:off x="3846194" y="1371600"/>
            <a:ext cx="1393825" cy="1676400"/>
          </a:xfrm>
          <a:prstGeom prst="rect">
            <a:avLst/>
          </a:prstGeom>
          <a:noFill/>
          <a:ln w="9525">
            <a:noFill/>
            <a:miter lim="800000"/>
            <a:headEnd/>
            <a:tailEnd/>
          </a:ln>
          <a:effectLst>
            <a:glow rad="228600">
              <a:schemeClr val="accent4">
                <a:satMod val="175000"/>
                <a:alpha val="40000"/>
              </a:schemeClr>
            </a:glow>
          </a:effectLst>
        </p:spPr>
      </p:pic>
      <p:pic>
        <p:nvPicPr>
          <p:cNvPr id="17" name="Picture 10"/>
          <p:cNvPicPr>
            <a:picLocks noChangeAspect="1" noChangeArrowheads="1"/>
          </p:cNvPicPr>
          <p:nvPr/>
        </p:nvPicPr>
        <p:blipFill>
          <a:blip r:embed="rId9" cstate="print">
            <a:extLst>
              <a:ext uri="{BEBA8EAE-BF5A-486C-A8C5-ECC9F3942E4B}">
                <a14:imgProps xmlns:a14="http://schemas.microsoft.com/office/drawing/2010/main" xmlns="">
                  <a14:imgLayer r:embed="rId10">
                    <a14:imgEffect>
                      <a14:brightnessContrast bright="5000" contrast="9000"/>
                    </a14:imgEffect>
                  </a14:imgLayer>
                </a14:imgProps>
              </a:ext>
            </a:extLst>
          </a:blip>
          <a:srcRect t="2785" b="4178"/>
          <a:stretch>
            <a:fillRect/>
          </a:stretch>
        </p:blipFill>
        <p:spPr bwMode="auto">
          <a:xfrm>
            <a:off x="3923348" y="3819848"/>
            <a:ext cx="1182052" cy="1666552"/>
          </a:xfrm>
          <a:prstGeom prst="rect">
            <a:avLst/>
          </a:prstGeom>
          <a:noFill/>
          <a:ln w="9525">
            <a:noFill/>
            <a:miter lim="800000"/>
            <a:headEnd/>
            <a:tailEnd/>
          </a:ln>
          <a:effectLst>
            <a:glow rad="228600">
              <a:schemeClr val="accent4">
                <a:satMod val="175000"/>
                <a:alpha val="40000"/>
              </a:schemeClr>
            </a:glow>
          </a:effectLst>
        </p:spPr>
      </p:pic>
      <p:sp>
        <p:nvSpPr>
          <p:cNvPr id="18" name="Text Box 12"/>
          <p:cNvSpPr txBox="1">
            <a:spLocks noChangeArrowheads="1"/>
          </p:cNvSpPr>
          <p:nvPr/>
        </p:nvSpPr>
        <p:spPr bwMode="auto">
          <a:xfrm>
            <a:off x="3752374" y="5534561"/>
            <a:ext cx="1524000" cy="1323439"/>
          </a:xfrm>
          <a:prstGeom prst="rect">
            <a:avLst/>
          </a:prstGeom>
          <a:noFill/>
          <a:ln w="9525">
            <a:noFill/>
            <a:miter lim="800000"/>
            <a:headEnd/>
            <a:tailEnd/>
          </a:ln>
        </p:spPr>
        <p:txBody>
          <a:bodyPr wrap="square">
            <a:spAutoFit/>
          </a:bodyPr>
          <a:lstStyle/>
          <a:p>
            <a:pPr algn="ctr">
              <a:spcBef>
                <a:spcPct val="50000"/>
              </a:spcBef>
            </a:pPr>
            <a:r>
              <a:rPr lang="en-US" sz="1600" dirty="0" smtClean="0"/>
              <a:t>Safety, Emergency Relief and Traffic Operations</a:t>
            </a:r>
            <a:endParaRPr lang="en-US" sz="1600" dirty="0"/>
          </a:p>
        </p:txBody>
      </p:sp>
      <p:pic>
        <p:nvPicPr>
          <p:cNvPr id="2" name="Picture 1"/>
          <p:cNvPicPr>
            <a:picLocks noChangeAspect="1"/>
          </p:cNvPicPr>
          <p:nvPr/>
        </p:nvPicPr>
        <p:blipFill>
          <a:blip r:embed="rId11" cstate="print">
            <a:extLst>
              <a:ext uri="{BEBA8EAE-BF5A-486C-A8C5-ECC9F3942E4B}">
                <a14:imgProps xmlns:a14="http://schemas.microsoft.com/office/drawing/2010/main" xmlns="">
                  <a14:imgLayer r:embed="rId12">
                    <a14:imgEffect>
                      <a14:brightnessContrast bright="16000" contrast="-3000"/>
                    </a14:imgEffect>
                  </a14:imgLayer>
                </a14:imgProps>
              </a:ext>
              <a:ext uri="{28A0092B-C50C-407E-A947-70E740481C1C}">
                <a14:useLocalDpi xmlns:a14="http://schemas.microsoft.com/office/drawing/2010/main" xmlns="" val="0"/>
              </a:ext>
            </a:extLst>
          </a:blip>
          <a:stretch>
            <a:fillRect/>
          </a:stretch>
        </p:blipFill>
        <p:spPr>
          <a:xfrm>
            <a:off x="7238998" y="1371600"/>
            <a:ext cx="1466813" cy="1642194"/>
          </a:xfrm>
          <a:prstGeom prst="rect">
            <a:avLst/>
          </a:prstGeom>
          <a:effectLst>
            <a:glow rad="228600">
              <a:schemeClr val="accent4">
                <a:satMod val="175000"/>
                <a:alpha val="40000"/>
              </a:schemeClr>
            </a:glow>
          </a:effectLst>
        </p:spPr>
      </p:pic>
      <p:pic>
        <p:nvPicPr>
          <p:cNvPr id="5" name="Picture 4"/>
          <p:cNvPicPr>
            <a:picLocks noChangeAspect="1"/>
          </p:cNvPicPr>
          <p:nvPr/>
        </p:nvPicPr>
        <p:blipFill>
          <a:blip r:embed="rId13" cstate="print">
            <a:extLst>
              <a:ext uri="{BEBA8EAE-BF5A-486C-A8C5-ECC9F3942E4B}">
                <a14:imgProps xmlns:a14="http://schemas.microsoft.com/office/drawing/2010/main" xmlns="">
                  <a14:imgLayer r:embed="rId14">
                    <a14:imgEffect>
                      <a14:sharpenSoften amount="31000"/>
                    </a14:imgEffect>
                    <a14:imgEffect>
                      <a14:brightnessContrast bright="9000" contrast="15000"/>
                    </a14:imgEffect>
                  </a14:imgLayer>
                </a14:imgProps>
              </a:ext>
              <a:ext uri="{28A0092B-C50C-407E-A947-70E740481C1C}">
                <a14:useLocalDpi xmlns:a14="http://schemas.microsoft.com/office/drawing/2010/main" xmlns="" val="0"/>
              </a:ext>
            </a:extLst>
          </a:blip>
          <a:stretch>
            <a:fillRect/>
          </a:stretch>
        </p:blipFill>
        <p:spPr>
          <a:xfrm>
            <a:off x="7344556" y="4233333"/>
            <a:ext cx="1368766" cy="1710267"/>
          </a:xfrm>
          <a:prstGeom prst="rect">
            <a:avLst/>
          </a:prstGeom>
          <a:effectLst>
            <a:glow rad="228600">
              <a:schemeClr val="accent4">
                <a:satMod val="175000"/>
                <a:alpha val="40000"/>
              </a:schemeClr>
            </a:glow>
          </a:effectLst>
        </p:spPr>
      </p:pic>
      <p:sp>
        <p:nvSpPr>
          <p:cNvPr id="6" name="TextBox 5"/>
          <p:cNvSpPr txBox="1"/>
          <p:nvPr/>
        </p:nvSpPr>
        <p:spPr>
          <a:xfrm>
            <a:off x="7200899" y="3131403"/>
            <a:ext cx="1630680" cy="830997"/>
          </a:xfrm>
          <a:prstGeom prst="rect">
            <a:avLst/>
          </a:prstGeom>
          <a:noFill/>
        </p:spPr>
        <p:txBody>
          <a:bodyPr wrap="square" rtlCol="0">
            <a:spAutoFit/>
          </a:bodyPr>
          <a:lstStyle/>
          <a:p>
            <a:pPr algn="ctr"/>
            <a:r>
              <a:rPr lang="en-US" sz="1600" dirty="0" smtClean="0"/>
              <a:t>Professional Development Program</a:t>
            </a:r>
          </a:p>
        </p:txBody>
      </p:sp>
      <p:sp>
        <p:nvSpPr>
          <p:cNvPr id="3" name="TextBox 2"/>
          <p:cNvSpPr txBox="1"/>
          <p:nvPr/>
        </p:nvSpPr>
        <p:spPr>
          <a:xfrm>
            <a:off x="7200899" y="6087531"/>
            <a:ext cx="1714501" cy="584775"/>
          </a:xfrm>
          <a:prstGeom prst="rect">
            <a:avLst/>
          </a:prstGeom>
          <a:noFill/>
        </p:spPr>
        <p:txBody>
          <a:bodyPr wrap="square" rtlCol="0">
            <a:spAutoFit/>
          </a:bodyPr>
          <a:lstStyle/>
          <a:p>
            <a:pPr algn="ctr"/>
            <a:r>
              <a:rPr lang="en-US" sz="1600" dirty="0" smtClean="0"/>
              <a:t>Transportation Engineer</a:t>
            </a:r>
            <a:endParaRPr lang="en-US" sz="1600" dirty="0"/>
          </a:p>
        </p:txBody>
      </p:sp>
    </p:spTree>
    <p:extLst>
      <p:ext uri="{BB962C8B-B14F-4D97-AF65-F5344CB8AC3E}">
        <p14:creationId xmlns:p14="http://schemas.microsoft.com/office/powerpoint/2010/main" xmlns="" val="3561902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bwMode="auto">
          <a:xfrm>
            <a:off x="0" y="0"/>
            <a:ext cx="7696200" cy="838200"/>
          </a:xfrm>
          <a:prstGeom prst="rect">
            <a:avLst/>
          </a:prstGeom>
          <a:noFill/>
          <a:ln>
            <a:miter lim="800000"/>
            <a:headEnd/>
            <a:tailEnd/>
          </a:ln>
        </p:spPr>
        <p:txBody>
          <a:bodyPr/>
          <a:lstStyle/>
          <a:p>
            <a:pPr eaLnBrk="1" hangingPunct="1"/>
            <a:r>
              <a:rPr lang="en-US" sz="3200" dirty="0" smtClean="0"/>
              <a:t> FHWA – Every Day Counts</a:t>
            </a:r>
          </a:p>
        </p:txBody>
      </p:sp>
      <p:sp>
        <p:nvSpPr>
          <p:cNvPr id="5123" name="Rectangle 3"/>
          <p:cNvSpPr>
            <a:spLocks noGrp="1" noChangeArrowheads="1"/>
          </p:cNvSpPr>
          <p:nvPr>
            <p:ph type="body" idx="1"/>
          </p:nvPr>
        </p:nvSpPr>
        <p:spPr>
          <a:xfrm>
            <a:off x="1143000" y="1143000"/>
            <a:ext cx="7980680" cy="5715000"/>
          </a:xfrm>
        </p:spPr>
        <p:txBody>
          <a:bodyPr/>
          <a:lstStyle/>
          <a:p>
            <a:pPr marL="0" indent="0">
              <a:buNone/>
            </a:pPr>
            <a:r>
              <a:rPr lang="en-US" sz="2800" dirty="0" smtClean="0"/>
              <a:t>Every Day Counts 2: FHWA/KYTC Initiatives</a:t>
            </a:r>
            <a:endParaRPr lang="en-US" sz="2800" dirty="0"/>
          </a:p>
          <a:p>
            <a:pPr>
              <a:buFontTx/>
              <a:buChar char="-"/>
            </a:pPr>
            <a:r>
              <a:rPr lang="en-US" sz="2400" dirty="0" smtClean="0"/>
              <a:t>3-D Modeling: 1 Project – D09 (KY 7); </a:t>
            </a:r>
          </a:p>
          <a:p>
            <a:pPr lvl="1">
              <a:buFontTx/>
              <a:buChar char="-"/>
            </a:pPr>
            <a:r>
              <a:rPr lang="en-US" sz="2400" dirty="0" smtClean="0"/>
              <a:t>Ongoing Evaluation;</a:t>
            </a:r>
          </a:p>
          <a:p>
            <a:pPr>
              <a:buFontTx/>
              <a:buChar char="-"/>
            </a:pPr>
            <a:r>
              <a:rPr lang="en-US" sz="2400" dirty="0" smtClean="0"/>
              <a:t>Transportation Incident Management (TIM):  </a:t>
            </a:r>
          </a:p>
          <a:p>
            <a:pPr lvl="1">
              <a:buFontTx/>
              <a:buChar char="-"/>
            </a:pPr>
            <a:r>
              <a:rPr lang="en-US" sz="2400" dirty="0" smtClean="0"/>
              <a:t>523 responders trained </a:t>
            </a:r>
          </a:p>
          <a:p>
            <a:pPr lvl="1">
              <a:buFontTx/>
              <a:buChar char="-"/>
            </a:pPr>
            <a:r>
              <a:rPr lang="en-US" sz="2400" dirty="0" smtClean="0"/>
              <a:t>in 6 Agency Types;</a:t>
            </a:r>
          </a:p>
          <a:p>
            <a:pPr>
              <a:buFontTx/>
              <a:buChar char="-"/>
            </a:pPr>
            <a:r>
              <a:rPr lang="en-US" sz="2400" dirty="0" smtClean="0"/>
              <a:t>High Friction Surface courses: </a:t>
            </a:r>
          </a:p>
          <a:p>
            <a:pPr lvl="1">
              <a:buFontTx/>
              <a:buChar char="-"/>
            </a:pPr>
            <a:r>
              <a:rPr lang="en-US" sz="2400" dirty="0" smtClean="0"/>
              <a:t>95 sites; </a:t>
            </a:r>
          </a:p>
          <a:p>
            <a:pPr lvl="1">
              <a:buFontTx/>
              <a:buChar char="-"/>
            </a:pPr>
            <a:r>
              <a:rPr lang="en-US" sz="2400" dirty="0" smtClean="0"/>
              <a:t>84% Crash Reduction over three years</a:t>
            </a:r>
          </a:p>
          <a:p>
            <a:pPr>
              <a:buFontTx/>
              <a:buChar char="-"/>
            </a:pPr>
            <a:r>
              <a:rPr lang="en-US" sz="2400" dirty="0" smtClean="0"/>
              <a:t>Accelerated Bridge Construction (ABC): </a:t>
            </a:r>
          </a:p>
          <a:p>
            <a:pPr lvl="1">
              <a:buFontTx/>
              <a:buChar char="-"/>
            </a:pPr>
            <a:r>
              <a:rPr lang="en-US" sz="2400" dirty="0" smtClean="0"/>
              <a:t>Guidance Developed by Bridge Division</a:t>
            </a:r>
          </a:p>
          <a:p>
            <a:pPr lvl="1">
              <a:buFontTx/>
              <a:buChar char="-"/>
            </a:pPr>
            <a:r>
              <a:rPr lang="en-US" sz="2400" dirty="0"/>
              <a:t>Increased implementation of ABC for low volume </a:t>
            </a:r>
            <a:r>
              <a:rPr lang="en-US" sz="2400" dirty="0" smtClean="0"/>
              <a:t>bridges</a:t>
            </a:r>
          </a:p>
          <a:p>
            <a:pPr marL="0" indent="0">
              <a:buNone/>
            </a:pPr>
            <a:endParaRPr lang="en-US" sz="2400" dirty="0" smtClean="0"/>
          </a:p>
          <a:p>
            <a:pPr>
              <a:buFontTx/>
              <a:buChar char="-"/>
            </a:pPr>
            <a:endParaRPr lang="en-US" sz="12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bwMode="auto">
          <a:xfrm>
            <a:off x="0" y="0"/>
            <a:ext cx="7848600" cy="838200"/>
          </a:xfrm>
          <a:prstGeom prst="rect">
            <a:avLst/>
          </a:prstGeom>
          <a:noFill/>
          <a:ln>
            <a:miter lim="800000"/>
            <a:headEnd/>
            <a:tailEnd/>
          </a:ln>
        </p:spPr>
        <p:txBody>
          <a:bodyPr/>
          <a:lstStyle/>
          <a:p>
            <a:pPr eaLnBrk="1" hangingPunct="1"/>
            <a:r>
              <a:rPr lang="en-US" sz="3200" dirty="0" smtClean="0"/>
              <a:t>MAP 21-Changes to the Federal Program</a:t>
            </a:r>
          </a:p>
        </p:txBody>
      </p:sp>
      <p:sp>
        <p:nvSpPr>
          <p:cNvPr id="5123" name="Rectangle 3"/>
          <p:cNvSpPr>
            <a:spLocks noGrp="1" noChangeArrowheads="1"/>
          </p:cNvSpPr>
          <p:nvPr>
            <p:ph type="body" idx="1"/>
          </p:nvPr>
        </p:nvSpPr>
        <p:spPr>
          <a:xfrm>
            <a:off x="1137920" y="1295400"/>
            <a:ext cx="8001000" cy="5105400"/>
          </a:xfrm>
        </p:spPr>
        <p:txBody>
          <a:bodyPr/>
          <a:lstStyle/>
          <a:p>
            <a:pPr>
              <a:buFontTx/>
              <a:buChar char="-"/>
            </a:pPr>
            <a:r>
              <a:rPr lang="en-US" sz="2400" dirty="0" smtClean="0"/>
              <a:t>ER Program: </a:t>
            </a:r>
          </a:p>
          <a:p>
            <a:pPr lvl="1">
              <a:buFontTx/>
              <a:buChar char="-"/>
            </a:pPr>
            <a:r>
              <a:rPr lang="en-US" sz="2400" dirty="0" smtClean="0"/>
              <a:t>FHWA April 2, 2013 letter to KYTC</a:t>
            </a:r>
          </a:p>
          <a:p>
            <a:pPr lvl="1">
              <a:buFontTx/>
              <a:buChar char="-"/>
            </a:pPr>
            <a:r>
              <a:rPr lang="en-US" sz="2400" dirty="0" smtClean="0"/>
              <a:t>Categorical Exclusion expanded use</a:t>
            </a:r>
          </a:p>
          <a:p>
            <a:pPr lvl="1">
              <a:buFontTx/>
              <a:buChar char="-"/>
            </a:pPr>
            <a:r>
              <a:rPr lang="en-US" sz="2400" dirty="0" smtClean="0"/>
              <a:t>Must include FHWA Form 1273 in contracts</a:t>
            </a:r>
          </a:p>
          <a:p>
            <a:pPr lvl="1">
              <a:buFontTx/>
              <a:buChar char="-"/>
            </a:pPr>
            <a:r>
              <a:rPr lang="en-US" sz="2400" dirty="0"/>
              <a:t>Debris removal T</a:t>
            </a:r>
            <a:r>
              <a:rPr lang="en-US" sz="2400" dirty="0" smtClean="0"/>
              <a:t>o Be completed </a:t>
            </a:r>
            <a:r>
              <a:rPr lang="en-US" sz="2400" dirty="0"/>
              <a:t>by FEMA funds with a Presidential </a:t>
            </a:r>
            <a:r>
              <a:rPr lang="en-US" sz="2400" dirty="0" smtClean="0"/>
              <a:t>Declaration</a:t>
            </a:r>
          </a:p>
          <a:p>
            <a:pPr>
              <a:buFontTx/>
              <a:buChar char="-"/>
            </a:pPr>
            <a:r>
              <a:rPr lang="en-US" sz="2400" dirty="0" smtClean="0"/>
              <a:t>Buy America Application to Utilities;</a:t>
            </a:r>
          </a:p>
          <a:p>
            <a:pPr lvl="1">
              <a:buFontTx/>
              <a:buChar char="-"/>
            </a:pPr>
            <a:r>
              <a:rPr lang="en-US" sz="2400" dirty="0" smtClean="0"/>
              <a:t>All Utilities on a Federal Aid Project</a:t>
            </a:r>
          </a:p>
          <a:p>
            <a:pPr lvl="1">
              <a:buFontTx/>
              <a:buChar char="-"/>
            </a:pPr>
            <a:r>
              <a:rPr lang="en-US" sz="2400" dirty="0" smtClean="0"/>
              <a:t>Utilities reimbursed with Federal Aid</a:t>
            </a:r>
          </a:p>
          <a:p>
            <a:pPr lvl="1">
              <a:buFontTx/>
              <a:buChar char="-"/>
            </a:pPr>
            <a:r>
              <a:rPr lang="en-US" sz="2400" dirty="0" smtClean="0"/>
              <a:t>Utilities Not reimbursed with Federal Aid</a:t>
            </a:r>
          </a:p>
          <a:p>
            <a:pPr>
              <a:buFontTx/>
              <a:buChar char="-"/>
            </a:pPr>
            <a:r>
              <a:rPr lang="en-US" dirty="0" smtClean="0"/>
              <a:t>Thank you for all you do!</a:t>
            </a:r>
          </a:p>
          <a:p>
            <a:pPr>
              <a:buFontTx/>
              <a:buChar char="-"/>
            </a:pPr>
            <a:endParaRPr lang="en-US" sz="2400" dirty="0"/>
          </a:p>
          <a:p>
            <a:pPr>
              <a:buFontTx/>
              <a:buChar char="-"/>
            </a:pPr>
            <a:endParaRPr lang="en-US" sz="2400" dirty="0" smtClean="0"/>
          </a:p>
          <a:p>
            <a:pPr>
              <a:buFontTx/>
              <a:buChar char="-"/>
            </a:pPr>
            <a:endParaRPr lang="en-US" sz="1200" dirty="0" smtClean="0"/>
          </a:p>
        </p:txBody>
      </p:sp>
    </p:spTree>
    <p:extLst>
      <p:ext uri="{BB962C8B-B14F-4D97-AF65-F5344CB8AC3E}">
        <p14:creationId xmlns:p14="http://schemas.microsoft.com/office/powerpoint/2010/main" xmlns="" val="2459507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44562"/>
          </a:xfrm>
        </p:spPr>
        <p:txBody>
          <a:bodyPr/>
          <a:lstStyle/>
          <a:p>
            <a:r>
              <a:rPr lang="en-US" dirty="0" smtClean="0"/>
              <a:t>MAP 21 and Performance Measures </a:t>
            </a:r>
            <a:endParaRPr lang="en-US" dirty="0"/>
          </a:p>
        </p:txBody>
      </p:sp>
      <p:sp>
        <p:nvSpPr>
          <p:cNvPr id="3" name="Content Placeholder 2"/>
          <p:cNvSpPr>
            <a:spLocks noGrp="1"/>
          </p:cNvSpPr>
          <p:nvPr>
            <p:ph idx="1"/>
          </p:nvPr>
        </p:nvSpPr>
        <p:spPr>
          <a:xfrm>
            <a:off x="990600" y="1219200"/>
            <a:ext cx="8001000" cy="5486400"/>
          </a:xfrm>
        </p:spPr>
        <p:txBody>
          <a:bodyPr/>
          <a:lstStyle/>
          <a:p>
            <a:pPr marL="0" indent="0">
              <a:buNone/>
            </a:pPr>
            <a:r>
              <a:rPr lang="en-US" sz="2400" dirty="0" smtClean="0"/>
              <a:t>&gt; </a:t>
            </a:r>
            <a:r>
              <a:rPr lang="en-US" sz="2800" dirty="0" smtClean="0"/>
              <a:t>Final Rule effective February 27, 2013</a:t>
            </a:r>
          </a:p>
          <a:p>
            <a:pPr marL="0" indent="0">
              <a:buNone/>
            </a:pPr>
            <a:r>
              <a:rPr lang="en-US" sz="2800" dirty="0" smtClean="0"/>
              <a:t>    -  Amended 23 CFR 635.411 Material or Product Selection . . .  autonomy to State DOTs regarding the selection of culvert and storm sewer material types</a:t>
            </a:r>
          </a:p>
          <a:p>
            <a:pPr>
              <a:buFont typeface="Wingdings"/>
              <a:buChar char="Ø"/>
            </a:pPr>
            <a:r>
              <a:rPr lang="en-US" sz="2800" dirty="0" smtClean="0"/>
              <a:t>MAP-21 </a:t>
            </a:r>
            <a:r>
              <a:rPr lang="en-US" sz="2800" dirty="0"/>
              <a:t>Requirement:  </a:t>
            </a:r>
            <a:r>
              <a:rPr lang="en-US" sz="2800" dirty="0" smtClean="0"/>
              <a:t>Risk and performance based measurements on </a:t>
            </a:r>
            <a:r>
              <a:rPr lang="en-US" sz="2800" dirty="0"/>
              <a:t>the </a:t>
            </a:r>
            <a:r>
              <a:rPr lang="en-US" sz="2800" dirty="0" smtClean="0"/>
              <a:t>NHS: Examples,</a:t>
            </a:r>
          </a:p>
          <a:p>
            <a:pPr lvl="1">
              <a:buFont typeface="Wingdings"/>
              <a:buChar char="Ø"/>
            </a:pPr>
            <a:r>
              <a:rPr lang="en-US" dirty="0" smtClean="0">
                <a:solidFill>
                  <a:srgbClr val="000000"/>
                </a:solidFill>
              </a:rPr>
              <a:t> Interstate must meet an established IRI target value </a:t>
            </a:r>
          </a:p>
          <a:p>
            <a:pPr lvl="1">
              <a:buFont typeface="Wingdings"/>
              <a:buChar char="Ø"/>
            </a:pPr>
            <a:r>
              <a:rPr lang="en-US" dirty="0" smtClean="0">
                <a:solidFill>
                  <a:srgbClr val="000000"/>
                </a:solidFill>
              </a:rPr>
              <a:t>NHS bridges must meet established target values</a:t>
            </a:r>
            <a:r>
              <a:rPr lang="en-US" dirty="0" smtClean="0"/>
              <a:t> </a:t>
            </a:r>
          </a:p>
          <a:p>
            <a:pPr lvl="0">
              <a:buClr>
                <a:srgbClr val="000000"/>
              </a:buClr>
            </a:pPr>
            <a:endParaRPr lang="en-US" sz="800" u="sng" dirty="0" smtClean="0"/>
          </a:p>
        </p:txBody>
      </p:sp>
    </p:spTree>
    <p:extLst>
      <p:ext uri="{BB962C8B-B14F-4D97-AF65-F5344CB8AC3E}">
        <p14:creationId xmlns:p14="http://schemas.microsoft.com/office/powerpoint/2010/main" xmlns="" val="2218014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sz="3200" dirty="0" smtClean="0"/>
              <a:t>Construction and Work Zones</a:t>
            </a:r>
            <a:endParaRPr lang="en-US" sz="3200" dirty="0"/>
          </a:p>
        </p:txBody>
      </p:sp>
      <p:sp>
        <p:nvSpPr>
          <p:cNvPr id="3" name="Content Placeholder 2"/>
          <p:cNvSpPr>
            <a:spLocks noGrp="1"/>
          </p:cNvSpPr>
          <p:nvPr>
            <p:ph idx="1"/>
          </p:nvPr>
        </p:nvSpPr>
        <p:spPr>
          <a:xfrm>
            <a:off x="990600" y="1981200"/>
            <a:ext cx="8001000" cy="4191000"/>
          </a:xfrm>
        </p:spPr>
        <p:txBody>
          <a:bodyPr/>
          <a:lstStyle/>
          <a:p>
            <a:pPr marL="0" indent="0">
              <a:buNone/>
            </a:pPr>
            <a:r>
              <a:rPr lang="en-US" u="sng" dirty="0" smtClean="0"/>
              <a:t>Other </a:t>
            </a:r>
            <a:r>
              <a:rPr lang="en-US" u="sng" dirty="0"/>
              <a:t>For Kentucky (Construction) </a:t>
            </a:r>
          </a:p>
          <a:p>
            <a:r>
              <a:rPr lang="en-US" dirty="0"/>
              <a:t>Supplemental Specifications </a:t>
            </a:r>
          </a:p>
          <a:p>
            <a:r>
              <a:rPr lang="en-US" dirty="0"/>
              <a:t>Change Order Process</a:t>
            </a:r>
          </a:p>
          <a:p>
            <a:r>
              <a:rPr lang="en-US" dirty="0"/>
              <a:t>Work Zones</a:t>
            </a:r>
          </a:p>
          <a:p>
            <a:endParaRPr lang="en-US" dirty="0" smtClean="0"/>
          </a:p>
        </p:txBody>
      </p:sp>
    </p:spTree>
    <p:extLst>
      <p:ext uri="{BB962C8B-B14F-4D97-AF65-F5344CB8AC3E}">
        <p14:creationId xmlns:p14="http://schemas.microsoft.com/office/powerpoint/2010/main" xmlns="" val="3038886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HSIP MAP-21 Investment Plan</a:t>
            </a:r>
          </a:p>
          <a:p>
            <a:pPr lvl="1"/>
            <a:r>
              <a:rPr lang="en-US" dirty="0" smtClean="0"/>
              <a:t>Outlines project types and expenditures</a:t>
            </a:r>
          </a:p>
          <a:p>
            <a:r>
              <a:rPr lang="en-US" dirty="0" smtClean="0"/>
              <a:t>Notice of Proposed Rulemaking Coming Soon</a:t>
            </a:r>
          </a:p>
          <a:p>
            <a:pPr lvl="1"/>
            <a:r>
              <a:rPr lang="en-US" dirty="0"/>
              <a:t>Potential changes to </a:t>
            </a:r>
            <a:r>
              <a:rPr lang="en-US" dirty="0" smtClean="0"/>
              <a:t>program</a:t>
            </a:r>
          </a:p>
          <a:p>
            <a:r>
              <a:rPr lang="en-US" dirty="0" smtClean="0"/>
              <a:t>I-69 Corridor Interstate Designation and Improvements </a:t>
            </a:r>
            <a:endParaRPr lang="en-US" dirty="0"/>
          </a:p>
        </p:txBody>
      </p:sp>
      <p:sp>
        <p:nvSpPr>
          <p:cNvPr id="4" name="Rectangle 2"/>
          <p:cNvSpPr txBox="1">
            <a:spLocks noChangeArrowheads="1"/>
          </p:cNvSpPr>
          <p:nvPr/>
        </p:nvSpPr>
        <p:spPr bwMode="auto">
          <a:xfrm>
            <a:off x="0" y="0"/>
            <a:ext cx="8382000" cy="838200"/>
          </a:xfrm>
          <a:prstGeom prst="rect">
            <a:avLst/>
          </a:prstGeom>
          <a:noFill/>
          <a:ln>
            <a:miter lim="800000"/>
            <a:headEnd/>
            <a:tailEnd/>
          </a:ln>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r>
              <a:rPr lang="en-US" kern="0" dirty="0" smtClean="0"/>
              <a:t>Highway Safety Improvement Program</a:t>
            </a:r>
          </a:p>
        </p:txBody>
      </p:sp>
    </p:spTree>
    <p:extLst>
      <p:ext uri="{BB962C8B-B14F-4D97-AF65-F5344CB8AC3E}">
        <p14:creationId xmlns:p14="http://schemas.microsoft.com/office/powerpoint/2010/main" xmlns="" val="832589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sz="3200" dirty="0" smtClean="0"/>
              <a:t>Highway Design, ITS and ADHS</a:t>
            </a:r>
            <a:endParaRPr lang="en-US" sz="3200" dirty="0"/>
          </a:p>
        </p:txBody>
      </p:sp>
      <p:sp>
        <p:nvSpPr>
          <p:cNvPr id="3" name="Content Placeholder 2"/>
          <p:cNvSpPr>
            <a:spLocks noGrp="1"/>
          </p:cNvSpPr>
          <p:nvPr>
            <p:ph idx="1"/>
          </p:nvPr>
        </p:nvSpPr>
        <p:spPr>
          <a:xfrm>
            <a:off x="990600" y="1219200"/>
            <a:ext cx="8077200" cy="5638800"/>
          </a:xfrm>
        </p:spPr>
        <p:txBody>
          <a:bodyPr>
            <a:normAutofit lnSpcReduction="10000"/>
          </a:bodyPr>
          <a:lstStyle/>
          <a:p>
            <a:r>
              <a:rPr lang="en-US" sz="2400" dirty="0" smtClean="0"/>
              <a:t>Design</a:t>
            </a:r>
          </a:p>
          <a:p>
            <a:pPr lvl="1"/>
            <a:r>
              <a:rPr lang="en-US" sz="2000" dirty="0" smtClean="0"/>
              <a:t>ADA Training to KYTC</a:t>
            </a:r>
          </a:p>
          <a:p>
            <a:pPr lvl="2"/>
            <a:r>
              <a:rPr lang="en-US" sz="2000" dirty="0" smtClean="0"/>
              <a:t>Peer-2-Peer with INDOT</a:t>
            </a:r>
          </a:p>
          <a:p>
            <a:pPr lvl="2"/>
            <a:r>
              <a:rPr lang="en-US" sz="2000" dirty="0" smtClean="0"/>
              <a:t>Design for Pedestrian Accessibility</a:t>
            </a:r>
          </a:p>
          <a:p>
            <a:pPr lvl="3"/>
            <a:r>
              <a:rPr lang="en-US" dirty="0" smtClean="0"/>
              <a:t>2 sessions in 2014</a:t>
            </a:r>
            <a:endParaRPr lang="en-US" dirty="0"/>
          </a:p>
          <a:p>
            <a:pPr lvl="1"/>
            <a:r>
              <a:rPr lang="en-US" sz="2000" dirty="0" smtClean="0"/>
              <a:t>Interstate Access (Statewide)</a:t>
            </a:r>
          </a:p>
          <a:p>
            <a:pPr lvl="2"/>
            <a:r>
              <a:rPr lang="en-US" sz="1800" dirty="0" smtClean="0"/>
              <a:t>Approx. 10 proposals in last 18-months</a:t>
            </a:r>
          </a:p>
          <a:p>
            <a:pPr lvl="1"/>
            <a:r>
              <a:rPr lang="en-US" sz="2000" dirty="0" smtClean="0"/>
              <a:t>Corridor Geometric Design (DES/GLS)</a:t>
            </a:r>
          </a:p>
          <a:p>
            <a:pPr lvl="2"/>
            <a:r>
              <a:rPr lang="en-US" sz="1800" dirty="0" smtClean="0"/>
              <a:t>I-69 + I-65 widening through D04</a:t>
            </a:r>
          </a:p>
          <a:p>
            <a:pPr lvl="1"/>
            <a:r>
              <a:rPr lang="en-US" sz="2000" dirty="0" smtClean="0"/>
              <a:t>Standard Drawings</a:t>
            </a:r>
          </a:p>
          <a:p>
            <a:pPr lvl="1"/>
            <a:r>
              <a:rPr lang="en-US" sz="2000" dirty="0" smtClean="0"/>
              <a:t>3DM (EDC2)</a:t>
            </a:r>
          </a:p>
          <a:p>
            <a:r>
              <a:rPr lang="en-US" sz="2400" dirty="0" smtClean="0"/>
              <a:t>ITS</a:t>
            </a:r>
          </a:p>
          <a:p>
            <a:pPr lvl="1"/>
            <a:r>
              <a:rPr lang="en-US" sz="2000" dirty="0" smtClean="0"/>
              <a:t>New rule on travel time (Traffic Ops)</a:t>
            </a:r>
          </a:p>
          <a:p>
            <a:r>
              <a:rPr lang="en-US" sz="2400" dirty="0" smtClean="0"/>
              <a:t>ADHS</a:t>
            </a:r>
          </a:p>
          <a:p>
            <a:pPr lvl="1"/>
            <a:r>
              <a:rPr lang="en-US" sz="2000" dirty="0" smtClean="0"/>
              <a:t>Annual Status Update submitted to ARC</a:t>
            </a:r>
          </a:p>
          <a:p>
            <a:pPr lvl="1"/>
            <a:endParaRPr lang="en-US" sz="24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58000" y="2895600"/>
            <a:ext cx="2129790" cy="1874520"/>
          </a:xfrm>
          <a:prstGeom prst="rect">
            <a:avLst/>
          </a:prstGeom>
          <a:ln>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58000" y="4876800"/>
            <a:ext cx="2129790" cy="1870710"/>
          </a:xfrm>
          <a:prstGeom prst="rect">
            <a:avLst/>
          </a:prstGeom>
          <a:ln>
            <a:solidFill>
              <a:schemeClr val="tx1"/>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8000" y="1200076"/>
            <a:ext cx="2129790" cy="1595288"/>
          </a:xfrm>
          <a:prstGeom prst="rect">
            <a:avLst/>
          </a:prstGeom>
          <a:ln>
            <a:solidFill>
              <a:schemeClr val="tx1"/>
            </a:solidFill>
          </a:ln>
        </p:spPr>
      </p:pic>
    </p:spTree>
    <p:extLst>
      <p:ext uri="{BB962C8B-B14F-4D97-AF65-F5344CB8AC3E}">
        <p14:creationId xmlns:p14="http://schemas.microsoft.com/office/powerpoint/2010/main" xmlns="" val="1446378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sz="3200" dirty="0" smtClean="0"/>
              <a:t>Oversight – CAP/PODI Being Developed</a:t>
            </a:r>
            <a:endParaRPr lang="en-US" sz="3200" dirty="0"/>
          </a:p>
        </p:txBody>
      </p:sp>
      <p:sp>
        <p:nvSpPr>
          <p:cNvPr id="3" name="Content Placeholder 2"/>
          <p:cNvSpPr>
            <a:spLocks noGrp="1"/>
          </p:cNvSpPr>
          <p:nvPr>
            <p:ph idx="1"/>
          </p:nvPr>
        </p:nvSpPr>
        <p:spPr>
          <a:xfrm>
            <a:off x="1066800" y="1371600"/>
            <a:ext cx="8001000" cy="4572000"/>
          </a:xfrm>
        </p:spPr>
        <p:txBody>
          <a:bodyPr>
            <a:normAutofit/>
          </a:bodyPr>
          <a:lstStyle/>
          <a:p>
            <a:r>
              <a:rPr lang="en-US" sz="2800" dirty="0" smtClean="0"/>
              <a:t>Compliance Assessment Program (CAP)</a:t>
            </a:r>
          </a:p>
          <a:p>
            <a:pPr lvl="1"/>
            <a:r>
              <a:rPr lang="en-US" sz="2400" dirty="0" smtClean="0"/>
              <a:t>52 Projects Randomly Selected</a:t>
            </a:r>
          </a:p>
          <a:p>
            <a:pPr lvl="1"/>
            <a:r>
              <a:rPr lang="en-US" sz="2400" dirty="0" smtClean="0"/>
              <a:t>Core Project Questions and Areas of Review: </a:t>
            </a:r>
          </a:p>
          <a:p>
            <a:pPr lvl="2"/>
            <a:r>
              <a:rPr lang="en-US" dirty="0" smtClean="0"/>
              <a:t>DBE		</a:t>
            </a:r>
          </a:p>
          <a:p>
            <a:pPr lvl="2"/>
            <a:r>
              <a:rPr lang="en-US" dirty="0" smtClean="0"/>
              <a:t>Work Zone Traffic Control</a:t>
            </a:r>
          </a:p>
          <a:p>
            <a:pPr lvl="2"/>
            <a:r>
              <a:rPr lang="en-US" dirty="0" smtClean="0"/>
              <a:t>Environmental Commitments</a:t>
            </a:r>
            <a:endParaRPr lang="en-US" sz="2800" dirty="0" smtClean="0"/>
          </a:p>
          <a:p>
            <a:r>
              <a:rPr lang="en-US" sz="2800" dirty="0" smtClean="0"/>
              <a:t>Projects of Division Interest (PODI): </a:t>
            </a:r>
          </a:p>
          <a:p>
            <a:pPr lvl="1"/>
            <a:r>
              <a:rPr lang="en-US" sz="2400" dirty="0" smtClean="0"/>
              <a:t>Currently being identified</a:t>
            </a:r>
          </a:p>
          <a:p>
            <a:pPr lvl="1"/>
            <a:r>
              <a:rPr lang="en-US" sz="2400" dirty="0" smtClean="0"/>
              <a:t>Interstate/APD/Federal Actions and Program Areas </a:t>
            </a:r>
          </a:p>
          <a:p>
            <a:pPr lvl="1">
              <a:buFontTx/>
              <a:buChar char="-"/>
            </a:pPr>
            <a:endParaRPr lang="en-US" sz="2400" dirty="0" smtClean="0"/>
          </a:p>
          <a:p>
            <a:pPr lvl="1"/>
            <a:endParaRPr lang="en-US" dirty="0"/>
          </a:p>
        </p:txBody>
      </p:sp>
    </p:spTree>
    <p:extLst>
      <p:ext uri="{BB962C8B-B14F-4D97-AF65-F5344CB8AC3E}">
        <p14:creationId xmlns:p14="http://schemas.microsoft.com/office/powerpoint/2010/main" xmlns="" val="2199582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ty cutouts design template">
  <a:themeElements>
    <a:clrScheme name="">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nity cutouts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nity cutout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ty cutout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ity cutout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ity cutout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ity cutout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ity cutout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ity cutout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ity cutout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ity cutout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ity cutout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ity cutout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ity cutout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Unity cutouts design template 13">
        <a:dk1>
          <a:srgbClr val="000000"/>
        </a:dk1>
        <a:lt1>
          <a:srgbClr val="FFFFFF"/>
        </a:lt1>
        <a:dk2>
          <a:srgbClr val="0033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ty cutouts design template 14">
        <a:dk1>
          <a:srgbClr val="000066"/>
        </a:dk1>
        <a:lt1>
          <a:srgbClr val="FFFFFF"/>
        </a:lt1>
        <a:dk2>
          <a:srgbClr val="0033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ty cutouts design template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ty cutouts design template 16">
        <a:dk1>
          <a:srgbClr val="FFFFFF"/>
        </a:dk1>
        <a:lt1>
          <a:srgbClr val="FFFFFF"/>
        </a:lt1>
        <a:dk2>
          <a:srgbClr val="000066"/>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2A7B6F1E46774DBD5C7F1DD129BFD5" ma:contentTypeVersion="4" ma:contentTypeDescription="Create a new document." ma:contentTypeScope="" ma:versionID="15bd51e93a69a96024dcb2415bd3bf46">
  <xsd:schema xmlns:xsd="http://www.w3.org/2001/XMLSchema" xmlns:xs="http://www.w3.org/2001/XMLSchema" xmlns:p="http://schemas.microsoft.com/office/2006/metadata/properties" xmlns:ns1="http://schemas.microsoft.com/sharepoint/v3" xmlns:ns2="9c16dc54-5a24-4afd-a61c-664ec7eab416" targetNamespace="http://schemas.microsoft.com/office/2006/metadata/properties" ma:root="true" ma:fieldsID="a0860fcfb153a9e8d6d1856a0bd2c86a" ns1:_="" ns2:_="">
    <xsd:import namespace="http://schemas.microsoft.com/sharepoint/v3"/>
    <xsd:import namespace="9c16dc54-5a24-4afd-a61c-664ec7eab416"/>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16dc54-5a24-4afd-a61c-664ec7eab4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EE8465C-A404-4B24-8C77-031FB28EE962}"/>
</file>

<file path=customXml/itemProps2.xml><?xml version="1.0" encoding="utf-8"?>
<ds:datastoreItem xmlns:ds="http://schemas.openxmlformats.org/officeDocument/2006/customXml" ds:itemID="{20F00FBE-BB3C-4426-B989-1FB1D4AD221A}"/>
</file>

<file path=customXml/itemProps3.xml><?xml version="1.0" encoding="utf-8"?>
<ds:datastoreItem xmlns:ds="http://schemas.openxmlformats.org/officeDocument/2006/customXml" ds:itemID="{28BA09D8-A0E8-4904-8F88-CB3E42F3A11C}"/>
</file>

<file path=docProps/app.xml><?xml version="1.0" encoding="utf-8"?>
<Properties xmlns="http://schemas.openxmlformats.org/officeDocument/2006/extended-properties" xmlns:vt="http://schemas.openxmlformats.org/officeDocument/2006/docPropsVTypes">
  <Template>Unity cutouts design template</Template>
  <TotalTime>12068</TotalTime>
  <Words>1274</Words>
  <Application>Microsoft Office PowerPoint</Application>
  <PresentationFormat>On-screen Show (4:3)</PresentationFormat>
  <Paragraphs>149</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Unity cutouts design template</vt:lpstr>
      <vt:lpstr>PROJECT DELIVERY TEAM</vt:lpstr>
      <vt:lpstr> FHWA – Every Day Counts</vt:lpstr>
      <vt:lpstr>MAP 21-Changes to the Federal Program</vt:lpstr>
      <vt:lpstr>MAP 21 and Performance Measures </vt:lpstr>
      <vt:lpstr>Construction and Work Zones</vt:lpstr>
      <vt:lpstr>Slide 6</vt:lpstr>
      <vt:lpstr>Highway Design, ITS and ADHS</vt:lpstr>
      <vt:lpstr>Oversight – CAP/PODI Being Developed</vt:lpstr>
    </vt:vector>
  </TitlesOfParts>
  <Company>fhwa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Kentucky Team Welcomes You!</dc:title>
  <dc:creator>bdupont</dc:creator>
  <cp:lastModifiedBy>KYTC</cp:lastModifiedBy>
  <cp:revision>305</cp:revision>
  <cp:lastPrinted>2014-03-03T22:09:18Z</cp:lastPrinted>
  <dcterms:created xsi:type="dcterms:W3CDTF">2009-01-06T14:31:03Z</dcterms:created>
  <dcterms:modified xsi:type="dcterms:W3CDTF">2014-03-04T21:20:11Z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TC102862161033</vt:lpwstr>
  </property>
  <property fmtid="{D5CDD505-2E9C-101B-9397-08002B2CF9AE}" pid="3" name="ContentTypeId">
    <vt:lpwstr>0x010100112A7B6F1E46774DBD5C7F1DD129BFD5</vt:lpwstr>
  </property>
</Properties>
</file>